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66" r:id="rId7"/>
    <p:sldMasterId id="2147484389" r:id="rId8"/>
  </p:sldMasterIdLst>
  <p:notesMasterIdLst>
    <p:notesMasterId r:id="rId43"/>
  </p:notesMasterIdLst>
  <p:handoutMasterIdLst>
    <p:handoutMasterId r:id="rId44"/>
  </p:handoutMasterIdLst>
  <p:sldIdLst>
    <p:sldId id="1409" r:id="rId9"/>
    <p:sldId id="1410" r:id="rId10"/>
    <p:sldId id="1411" r:id="rId11"/>
    <p:sldId id="1412" r:id="rId12"/>
    <p:sldId id="1451" r:id="rId13"/>
    <p:sldId id="1413" r:id="rId14"/>
    <p:sldId id="1414" r:id="rId15"/>
    <p:sldId id="1415" r:id="rId16"/>
    <p:sldId id="1416" r:id="rId17"/>
    <p:sldId id="1417" r:id="rId18"/>
    <p:sldId id="1418" r:id="rId19"/>
    <p:sldId id="1419" r:id="rId20"/>
    <p:sldId id="1420" r:id="rId21"/>
    <p:sldId id="1421" r:id="rId22"/>
    <p:sldId id="1454" r:id="rId23"/>
    <p:sldId id="1452" r:id="rId24"/>
    <p:sldId id="1453" r:id="rId25"/>
    <p:sldId id="1422" r:id="rId26"/>
    <p:sldId id="1423" r:id="rId27"/>
    <p:sldId id="1425" r:id="rId28"/>
    <p:sldId id="1430" r:id="rId29"/>
    <p:sldId id="1431" r:id="rId30"/>
    <p:sldId id="1432" r:id="rId31"/>
    <p:sldId id="1433" r:id="rId32"/>
    <p:sldId id="1434" r:id="rId33"/>
    <p:sldId id="1435" r:id="rId34"/>
    <p:sldId id="1436" r:id="rId35"/>
    <p:sldId id="1437" r:id="rId36"/>
    <p:sldId id="1438" r:id="rId37"/>
    <p:sldId id="1439" r:id="rId38"/>
    <p:sldId id="1455" r:id="rId39"/>
    <p:sldId id="1456" r:id="rId40"/>
    <p:sldId id="1457" r:id="rId41"/>
    <p:sldId id="1448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FFFFFF"/>
    <a:srgbClr val="BAD80A"/>
    <a:srgbClr val="A80000"/>
    <a:srgbClr val="5C2D91"/>
    <a:srgbClr val="0078D7"/>
    <a:srgbClr val="107C10"/>
    <a:srgbClr val="000000"/>
    <a:srgbClr val="D83B01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15" autoAdjust="0"/>
  </p:normalViewPr>
  <p:slideViewPr>
    <p:cSldViewPr>
      <p:cViewPr varScale="1">
        <p:scale>
          <a:sx n="84" d="100"/>
          <a:sy n="84" d="100"/>
        </p:scale>
        <p:origin x="75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81" d="100"/>
          <a:sy n="81" d="100"/>
        </p:scale>
        <p:origin x="389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132313-E107-4E35-B853-4B6CA06F868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DB0D06-E9AA-4B84-A5D1-E506B437A9F1}">
      <dgm:prSet phldrT="[Text]" custT="1"/>
      <dgm:spPr/>
      <dgm:t>
        <a:bodyPr/>
        <a:lstStyle/>
        <a:p>
          <a:r>
            <a:rPr lang="en-US" sz="1600" b="0" cap="all" baseline="0" dirty="0">
              <a:latin typeface="Gill Sans Light"/>
            </a:rPr>
            <a:t>What are Virtual machine Scale Sets?</a:t>
          </a:r>
        </a:p>
      </dgm:t>
    </dgm:pt>
    <dgm:pt modelId="{DD04E1D7-7DB4-4D8E-A85C-0B638F2C305F}" type="parTrans" cxnId="{323A326E-A57F-4B88-8B1C-F28F34BD1C5E}">
      <dgm:prSet/>
      <dgm:spPr/>
      <dgm:t>
        <a:bodyPr/>
        <a:lstStyle/>
        <a:p>
          <a:endParaRPr lang="en-US" sz="1600"/>
        </a:p>
      </dgm:t>
    </dgm:pt>
    <dgm:pt modelId="{A37A6FC0-FEB4-4D5B-83EC-20B487807D46}" type="sibTrans" cxnId="{323A326E-A57F-4B88-8B1C-F28F34BD1C5E}">
      <dgm:prSet/>
      <dgm:spPr/>
      <dgm:t>
        <a:bodyPr/>
        <a:lstStyle/>
        <a:p>
          <a:endParaRPr lang="en-US" sz="1600"/>
        </a:p>
      </dgm:t>
    </dgm:pt>
    <dgm:pt modelId="{6CF88BC9-5DFF-4DD4-BEAD-B77D82FCC47A}">
      <dgm:prSet phldrT="[Text]" custT="1"/>
      <dgm:spPr/>
      <dgm:t>
        <a:bodyPr/>
        <a:lstStyle/>
        <a:p>
          <a:r>
            <a:rPr lang="en-US" sz="1600" b="0" cap="all" baseline="0" dirty="0">
              <a:latin typeface="Gill Sans Light"/>
            </a:rPr>
            <a:t>Advantages and importance of VMSS?</a:t>
          </a:r>
        </a:p>
      </dgm:t>
    </dgm:pt>
    <dgm:pt modelId="{3A41363D-9B80-4E9F-80C3-BD0DF0E8299E}" type="sibTrans" cxnId="{9B8CF851-3535-4E4D-8BEC-29CB591FE0A1}">
      <dgm:prSet/>
      <dgm:spPr/>
      <dgm:t>
        <a:bodyPr/>
        <a:lstStyle/>
        <a:p>
          <a:endParaRPr lang="en-US" sz="1600"/>
        </a:p>
      </dgm:t>
    </dgm:pt>
    <dgm:pt modelId="{83D5E11A-0986-4225-BFBB-894D22AF6CE6}" type="parTrans" cxnId="{9B8CF851-3535-4E4D-8BEC-29CB591FE0A1}">
      <dgm:prSet/>
      <dgm:spPr/>
      <dgm:t>
        <a:bodyPr/>
        <a:lstStyle/>
        <a:p>
          <a:endParaRPr lang="en-US" sz="1600"/>
        </a:p>
      </dgm:t>
    </dgm:pt>
    <dgm:pt modelId="{4B26D6C1-5672-4BD1-92FA-170B7B1862CD}">
      <dgm:prSet phldrT="[Text]" custT="1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 sz="1600" b="0" cap="all" baseline="0" dirty="0">
              <a:latin typeface="Gill Sans Light"/>
            </a:rPr>
            <a:t>Building a Scale Set using template</a:t>
          </a:r>
        </a:p>
      </dgm:t>
    </dgm:pt>
    <dgm:pt modelId="{E2FC53D4-23DC-44FE-A71E-8D3134170E14}" type="sibTrans" cxnId="{B301DD32-5A17-4DEC-8342-35430CA29358}">
      <dgm:prSet/>
      <dgm:spPr/>
      <dgm:t>
        <a:bodyPr/>
        <a:lstStyle/>
        <a:p>
          <a:endParaRPr lang="en-US" sz="1600"/>
        </a:p>
      </dgm:t>
    </dgm:pt>
    <dgm:pt modelId="{DC216AA3-8EB8-4A9D-89A7-D7C7C5F7D74A}" type="parTrans" cxnId="{B301DD32-5A17-4DEC-8342-35430CA29358}">
      <dgm:prSet/>
      <dgm:spPr/>
      <dgm:t>
        <a:bodyPr/>
        <a:lstStyle/>
        <a:p>
          <a:endParaRPr lang="en-US" sz="1600"/>
        </a:p>
      </dgm:t>
    </dgm:pt>
    <dgm:pt modelId="{55223F95-6EC8-46B2-B135-57AF3FEEEFB3}">
      <dgm:prSet phldrT="[Text]" custT="1"/>
      <dgm:spPr/>
      <dgm:t>
        <a:bodyPr/>
        <a:lstStyle/>
        <a:p>
          <a:r>
            <a:rPr lang="en-US" sz="1600" b="0" cap="all" baseline="0" dirty="0">
              <a:latin typeface="Gill Sans Light"/>
            </a:rPr>
            <a:t>Scale &amp; Autoscale</a:t>
          </a:r>
        </a:p>
      </dgm:t>
    </dgm:pt>
    <dgm:pt modelId="{DA82DCA2-373B-4944-89AE-372B58C486C4}" type="parTrans" cxnId="{A001510E-4F11-4894-A85B-8DE3BC079C94}">
      <dgm:prSet/>
      <dgm:spPr/>
      <dgm:t>
        <a:bodyPr/>
        <a:lstStyle/>
        <a:p>
          <a:endParaRPr lang="en-US"/>
        </a:p>
      </dgm:t>
    </dgm:pt>
    <dgm:pt modelId="{371D3D49-E515-4C86-AFCD-519F27E60EB9}" type="sibTrans" cxnId="{A001510E-4F11-4894-A85B-8DE3BC079C94}">
      <dgm:prSet/>
      <dgm:spPr/>
      <dgm:t>
        <a:bodyPr/>
        <a:lstStyle/>
        <a:p>
          <a:endParaRPr lang="en-US"/>
        </a:p>
      </dgm:t>
    </dgm:pt>
    <dgm:pt modelId="{480113CA-C268-4CA5-8DE1-D0A233A6B69B}">
      <dgm:prSet phldrT="[Text]" custT="1"/>
      <dgm:spPr/>
      <dgm:t>
        <a:bodyPr/>
        <a:lstStyle/>
        <a:p>
          <a:r>
            <a:rPr lang="en-US" sz="1600" b="0" cap="all" baseline="0" dirty="0">
              <a:latin typeface="Gill Sans Light"/>
            </a:rPr>
            <a:t>monitoring and Upgrading</a:t>
          </a:r>
        </a:p>
      </dgm:t>
    </dgm:pt>
    <dgm:pt modelId="{6D2E9D6D-6D6B-4257-AEB8-A20BC032899B}" type="parTrans" cxnId="{69A2EB2C-A281-407C-92A2-A6D3BC79B0D3}">
      <dgm:prSet/>
      <dgm:spPr/>
      <dgm:t>
        <a:bodyPr/>
        <a:lstStyle/>
        <a:p>
          <a:endParaRPr lang="en-US"/>
        </a:p>
      </dgm:t>
    </dgm:pt>
    <dgm:pt modelId="{89CCD36B-2BA5-4D57-95AC-494EA83513AC}" type="sibTrans" cxnId="{69A2EB2C-A281-407C-92A2-A6D3BC79B0D3}">
      <dgm:prSet/>
      <dgm:spPr/>
      <dgm:t>
        <a:bodyPr/>
        <a:lstStyle/>
        <a:p>
          <a:endParaRPr lang="en-US"/>
        </a:p>
      </dgm:t>
    </dgm:pt>
    <dgm:pt modelId="{F18225CD-2221-4499-AF9A-94E0A73ED569}">
      <dgm:prSet phldrT="[Text]" custT="1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en-US" sz="1600" b="0" cap="all" baseline="0">
              <a:latin typeface="Gill Sans Light"/>
            </a:rPr>
            <a:t>Load Balancing a Scale Set</a:t>
          </a:r>
          <a:endParaRPr lang="en-US" sz="1600" b="0" cap="all" baseline="0" dirty="0">
            <a:latin typeface="Gill Sans Light"/>
          </a:endParaRPr>
        </a:p>
      </dgm:t>
    </dgm:pt>
    <dgm:pt modelId="{3B3FA8C2-EA50-4448-BAC8-0CFE800FEA1C}" type="parTrans" cxnId="{AC9286E1-C52F-4CAC-9957-88123CEBE9C1}">
      <dgm:prSet/>
      <dgm:spPr/>
      <dgm:t>
        <a:bodyPr/>
        <a:lstStyle/>
        <a:p>
          <a:endParaRPr lang="en-US"/>
        </a:p>
      </dgm:t>
    </dgm:pt>
    <dgm:pt modelId="{B9988998-88C8-4A16-9019-F9E4F06C7A61}" type="sibTrans" cxnId="{AC9286E1-C52F-4CAC-9957-88123CEBE9C1}">
      <dgm:prSet/>
      <dgm:spPr/>
      <dgm:t>
        <a:bodyPr/>
        <a:lstStyle/>
        <a:p>
          <a:endParaRPr lang="en-US"/>
        </a:p>
      </dgm:t>
    </dgm:pt>
    <dgm:pt modelId="{D3F85054-8A20-4D2D-8305-FFDA24308DBA}">
      <dgm:prSet phldrT="[Text]" custT="1"/>
      <dgm:spPr/>
      <dgm:t>
        <a:bodyPr/>
        <a:lstStyle/>
        <a:p>
          <a:r>
            <a:rPr lang="en-US" sz="1600" b="0" cap="all" baseline="0">
              <a:latin typeface="Gill Sans Light"/>
            </a:rPr>
            <a:t>Operational validation of a scale Set</a:t>
          </a:r>
          <a:endParaRPr lang="en-US" sz="1600" b="0" cap="all" baseline="0" dirty="0">
            <a:latin typeface="Gill Sans Light"/>
          </a:endParaRPr>
        </a:p>
      </dgm:t>
    </dgm:pt>
    <dgm:pt modelId="{9488879E-DA06-40B8-B49C-649AEA2BFD97}" type="parTrans" cxnId="{8028A6B7-DDDD-4580-BE64-444E5433E2C7}">
      <dgm:prSet/>
      <dgm:spPr/>
      <dgm:t>
        <a:bodyPr/>
        <a:lstStyle/>
        <a:p>
          <a:endParaRPr lang="en-US"/>
        </a:p>
      </dgm:t>
    </dgm:pt>
    <dgm:pt modelId="{9D6ED532-3ACE-4F1A-8AD2-ADAF53B49571}" type="sibTrans" cxnId="{8028A6B7-DDDD-4580-BE64-444E5433E2C7}">
      <dgm:prSet/>
      <dgm:spPr/>
      <dgm:t>
        <a:bodyPr/>
        <a:lstStyle/>
        <a:p>
          <a:endParaRPr lang="en-US"/>
        </a:p>
      </dgm:t>
    </dgm:pt>
    <dgm:pt modelId="{3A4CECF0-377C-4AF4-B179-C0FB2E1B425A}" type="pres">
      <dgm:prSet presAssocID="{27132313-E107-4E35-B853-4B6CA06F868E}" presName="Name0" presStyleCnt="0">
        <dgm:presLayoutVars>
          <dgm:chMax val="7"/>
          <dgm:chPref val="7"/>
          <dgm:dir/>
        </dgm:presLayoutVars>
      </dgm:prSet>
      <dgm:spPr/>
    </dgm:pt>
    <dgm:pt modelId="{02658D17-CDEC-4C2C-AA60-BAC9C3B3ACC6}" type="pres">
      <dgm:prSet presAssocID="{27132313-E107-4E35-B853-4B6CA06F868E}" presName="Name1" presStyleCnt="0"/>
      <dgm:spPr/>
    </dgm:pt>
    <dgm:pt modelId="{F1813580-1A93-40E5-A155-B4375BD7F04F}" type="pres">
      <dgm:prSet presAssocID="{27132313-E107-4E35-B853-4B6CA06F868E}" presName="cycle" presStyleCnt="0"/>
      <dgm:spPr/>
    </dgm:pt>
    <dgm:pt modelId="{418912A9-9D08-4484-AE5C-2DB9FC88BB58}" type="pres">
      <dgm:prSet presAssocID="{27132313-E107-4E35-B853-4B6CA06F868E}" presName="srcNode" presStyleLbl="node1" presStyleIdx="0" presStyleCnt="7"/>
      <dgm:spPr/>
    </dgm:pt>
    <dgm:pt modelId="{E9DD4E32-D06A-47F9-B023-55893571D181}" type="pres">
      <dgm:prSet presAssocID="{27132313-E107-4E35-B853-4B6CA06F868E}" presName="conn" presStyleLbl="parChTrans1D2" presStyleIdx="0" presStyleCnt="1"/>
      <dgm:spPr/>
    </dgm:pt>
    <dgm:pt modelId="{F2AD825C-111D-412C-ADBC-B56EE5A800F0}" type="pres">
      <dgm:prSet presAssocID="{27132313-E107-4E35-B853-4B6CA06F868E}" presName="extraNode" presStyleLbl="node1" presStyleIdx="0" presStyleCnt="7"/>
      <dgm:spPr/>
    </dgm:pt>
    <dgm:pt modelId="{5DCBB73C-3FA5-4A88-88EC-B7A1E08EC8E7}" type="pres">
      <dgm:prSet presAssocID="{27132313-E107-4E35-B853-4B6CA06F868E}" presName="dstNode" presStyleLbl="node1" presStyleIdx="0" presStyleCnt="7"/>
      <dgm:spPr/>
    </dgm:pt>
    <dgm:pt modelId="{5F30E847-773C-4184-9B56-8B5EC2CE4DA6}" type="pres">
      <dgm:prSet presAssocID="{15DB0D06-E9AA-4B84-A5D1-E506B437A9F1}" presName="text_1" presStyleLbl="node1" presStyleIdx="0" presStyleCnt="7">
        <dgm:presLayoutVars>
          <dgm:bulletEnabled val="1"/>
        </dgm:presLayoutVars>
      </dgm:prSet>
      <dgm:spPr/>
    </dgm:pt>
    <dgm:pt modelId="{95F9A846-5104-4438-89ED-06293C6C825A}" type="pres">
      <dgm:prSet presAssocID="{15DB0D06-E9AA-4B84-A5D1-E506B437A9F1}" presName="accent_1" presStyleCnt="0"/>
      <dgm:spPr/>
    </dgm:pt>
    <dgm:pt modelId="{7473960A-63EC-4CFB-AAB7-5A0516BEAAA5}" type="pres">
      <dgm:prSet presAssocID="{15DB0D06-E9AA-4B84-A5D1-E506B437A9F1}" presName="accentRepeatNode" presStyleLbl="solidFgAcc1" presStyleIdx="0" presStyleCnt="7"/>
      <dgm:spPr/>
    </dgm:pt>
    <dgm:pt modelId="{CBEDC5D5-A5A6-44CF-86F2-C3E187A6307B}" type="pres">
      <dgm:prSet presAssocID="{6CF88BC9-5DFF-4DD4-BEAD-B77D82FCC47A}" presName="text_2" presStyleLbl="node1" presStyleIdx="1" presStyleCnt="7">
        <dgm:presLayoutVars>
          <dgm:bulletEnabled val="1"/>
        </dgm:presLayoutVars>
      </dgm:prSet>
      <dgm:spPr/>
    </dgm:pt>
    <dgm:pt modelId="{9969F912-C2D1-4F72-9B44-B6C134185BEC}" type="pres">
      <dgm:prSet presAssocID="{6CF88BC9-5DFF-4DD4-BEAD-B77D82FCC47A}" presName="accent_2" presStyleCnt="0"/>
      <dgm:spPr/>
    </dgm:pt>
    <dgm:pt modelId="{4E3E5E20-5B83-45FF-BEC6-95580212D1C5}" type="pres">
      <dgm:prSet presAssocID="{6CF88BC9-5DFF-4DD4-BEAD-B77D82FCC47A}" presName="accentRepeatNode" presStyleLbl="solidFgAcc1" presStyleIdx="1" presStyleCnt="7"/>
      <dgm:spPr/>
    </dgm:pt>
    <dgm:pt modelId="{6EFC8853-DCF2-4592-8462-5520C60C7557}" type="pres">
      <dgm:prSet presAssocID="{4B26D6C1-5672-4BD1-92FA-170B7B1862CD}" presName="text_3" presStyleLbl="node1" presStyleIdx="2" presStyleCnt="7">
        <dgm:presLayoutVars>
          <dgm:bulletEnabled val="1"/>
        </dgm:presLayoutVars>
      </dgm:prSet>
      <dgm:spPr/>
    </dgm:pt>
    <dgm:pt modelId="{24432437-C2CA-43E4-A875-F6B01124E1CF}" type="pres">
      <dgm:prSet presAssocID="{4B26D6C1-5672-4BD1-92FA-170B7B1862CD}" presName="accent_3" presStyleCnt="0"/>
      <dgm:spPr/>
    </dgm:pt>
    <dgm:pt modelId="{28B44FF5-2957-4006-A1A6-A46046C858E3}" type="pres">
      <dgm:prSet presAssocID="{4B26D6C1-5672-4BD1-92FA-170B7B1862CD}" presName="accentRepeatNode" presStyleLbl="solidFgAcc1" presStyleIdx="2" presStyleCnt="7"/>
      <dgm:spPr/>
    </dgm:pt>
    <dgm:pt modelId="{AD3228F9-AD03-4CF4-AB80-72755C7B22F9}" type="pres">
      <dgm:prSet presAssocID="{F18225CD-2221-4499-AF9A-94E0A73ED569}" presName="text_4" presStyleLbl="node1" presStyleIdx="3" presStyleCnt="7">
        <dgm:presLayoutVars>
          <dgm:bulletEnabled val="1"/>
        </dgm:presLayoutVars>
      </dgm:prSet>
      <dgm:spPr/>
    </dgm:pt>
    <dgm:pt modelId="{18655D88-0FED-40BD-A24E-C67AF9E6D379}" type="pres">
      <dgm:prSet presAssocID="{F18225CD-2221-4499-AF9A-94E0A73ED569}" presName="accent_4" presStyleCnt="0"/>
      <dgm:spPr/>
    </dgm:pt>
    <dgm:pt modelId="{6C72EB8A-1968-40BF-BA60-8B68BAE226E8}" type="pres">
      <dgm:prSet presAssocID="{F18225CD-2221-4499-AF9A-94E0A73ED569}" presName="accentRepeatNode" presStyleLbl="solidFgAcc1" presStyleIdx="3" presStyleCnt="7"/>
      <dgm:spPr/>
    </dgm:pt>
    <dgm:pt modelId="{0238FBFC-12CB-4B9A-8969-633C47CFE04A}" type="pres">
      <dgm:prSet presAssocID="{55223F95-6EC8-46B2-B135-57AF3FEEEFB3}" presName="text_5" presStyleLbl="node1" presStyleIdx="4" presStyleCnt="7">
        <dgm:presLayoutVars>
          <dgm:bulletEnabled val="1"/>
        </dgm:presLayoutVars>
      </dgm:prSet>
      <dgm:spPr/>
    </dgm:pt>
    <dgm:pt modelId="{E8291A70-E678-4ACC-88E1-412930AA4610}" type="pres">
      <dgm:prSet presAssocID="{55223F95-6EC8-46B2-B135-57AF3FEEEFB3}" presName="accent_5" presStyleCnt="0"/>
      <dgm:spPr/>
    </dgm:pt>
    <dgm:pt modelId="{A1A0109C-2FCC-42F8-85B3-C573D3BC6C49}" type="pres">
      <dgm:prSet presAssocID="{55223F95-6EC8-46B2-B135-57AF3FEEEFB3}" presName="accentRepeatNode" presStyleLbl="solidFgAcc1" presStyleIdx="4" presStyleCnt="7"/>
      <dgm:spPr/>
    </dgm:pt>
    <dgm:pt modelId="{A6F56AA4-D9DA-4E65-AC12-7B9334454C19}" type="pres">
      <dgm:prSet presAssocID="{D3F85054-8A20-4D2D-8305-FFDA24308DBA}" presName="text_6" presStyleLbl="node1" presStyleIdx="5" presStyleCnt="7">
        <dgm:presLayoutVars>
          <dgm:bulletEnabled val="1"/>
        </dgm:presLayoutVars>
      </dgm:prSet>
      <dgm:spPr/>
    </dgm:pt>
    <dgm:pt modelId="{961B6B8E-D44F-4632-805D-E83DB94ED63D}" type="pres">
      <dgm:prSet presAssocID="{D3F85054-8A20-4D2D-8305-FFDA24308DBA}" presName="accent_6" presStyleCnt="0"/>
      <dgm:spPr/>
    </dgm:pt>
    <dgm:pt modelId="{58EB3F5A-E0DD-4D6C-BCBC-D1F38ED32216}" type="pres">
      <dgm:prSet presAssocID="{D3F85054-8A20-4D2D-8305-FFDA24308DBA}" presName="accentRepeatNode" presStyleLbl="solidFgAcc1" presStyleIdx="5" presStyleCnt="7"/>
      <dgm:spPr/>
    </dgm:pt>
    <dgm:pt modelId="{A1328B6F-7292-4B5A-A6DB-DC1A9EB11F3D}" type="pres">
      <dgm:prSet presAssocID="{480113CA-C268-4CA5-8DE1-D0A233A6B69B}" presName="text_7" presStyleLbl="node1" presStyleIdx="6" presStyleCnt="7">
        <dgm:presLayoutVars>
          <dgm:bulletEnabled val="1"/>
        </dgm:presLayoutVars>
      </dgm:prSet>
      <dgm:spPr/>
    </dgm:pt>
    <dgm:pt modelId="{68F8A13B-D312-41BC-9ECE-60EFDB988782}" type="pres">
      <dgm:prSet presAssocID="{480113CA-C268-4CA5-8DE1-D0A233A6B69B}" presName="accent_7" presStyleCnt="0"/>
      <dgm:spPr/>
    </dgm:pt>
    <dgm:pt modelId="{43038923-8019-4DC3-AAF5-93198AD4F850}" type="pres">
      <dgm:prSet presAssocID="{480113CA-C268-4CA5-8DE1-D0A233A6B69B}" presName="accentRepeatNode" presStyleLbl="solidFgAcc1" presStyleIdx="6" presStyleCnt="7"/>
      <dgm:spPr/>
    </dgm:pt>
  </dgm:ptLst>
  <dgm:cxnLst>
    <dgm:cxn modelId="{A001510E-4F11-4894-A85B-8DE3BC079C94}" srcId="{27132313-E107-4E35-B853-4B6CA06F868E}" destId="{55223F95-6EC8-46B2-B135-57AF3FEEEFB3}" srcOrd="4" destOrd="0" parTransId="{DA82DCA2-373B-4944-89AE-372B58C486C4}" sibTransId="{371D3D49-E515-4C86-AFCD-519F27E60EB9}"/>
    <dgm:cxn modelId="{AC9286E1-C52F-4CAC-9957-88123CEBE9C1}" srcId="{27132313-E107-4E35-B853-4B6CA06F868E}" destId="{F18225CD-2221-4499-AF9A-94E0A73ED569}" srcOrd="3" destOrd="0" parTransId="{3B3FA8C2-EA50-4448-BAC8-0CFE800FEA1C}" sibTransId="{B9988998-88C8-4A16-9019-F9E4F06C7A61}"/>
    <dgm:cxn modelId="{286C57E0-1CEA-4DA3-A0D4-C7278A00F3E3}" type="presOf" srcId="{6CF88BC9-5DFF-4DD4-BEAD-B77D82FCC47A}" destId="{CBEDC5D5-A5A6-44CF-86F2-C3E187A6307B}" srcOrd="0" destOrd="0" presId="urn:microsoft.com/office/officeart/2008/layout/VerticalCurvedList"/>
    <dgm:cxn modelId="{D3CC7E7F-0ADD-4B01-A3CD-EA422EBF07DB}" type="presOf" srcId="{A37A6FC0-FEB4-4D5B-83EC-20B487807D46}" destId="{E9DD4E32-D06A-47F9-B023-55893571D181}" srcOrd="0" destOrd="0" presId="urn:microsoft.com/office/officeart/2008/layout/VerticalCurvedList"/>
    <dgm:cxn modelId="{323A326E-A57F-4B88-8B1C-F28F34BD1C5E}" srcId="{27132313-E107-4E35-B853-4B6CA06F868E}" destId="{15DB0D06-E9AA-4B84-A5D1-E506B437A9F1}" srcOrd="0" destOrd="0" parTransId="{DD04E1D7-7DB4-4D8E-A85C-0B638F2C305F}" sibTransId="{A37A6FC0-FEB4-4D5B-83EC-20B487807D46}"/>
    <dgm:cxn modelId="{D37265C9-79AE-45C5-AD50-C6D167A45A75}" type="presOf" srcId="{55223F95-6EC8-46B2-B135-57AF3FEEEFB3}" destId="{0238FBFC-12CB-4B9A-8969-633C47CFE04A}" srcOrd="0" destOrd="0" presId="urn:microsoft.com/office/officeart/2008/layout/VerticalCurvedList"/>
    <dgm:cxn modelId="{26D94D23-1D8C-4660-ABCD-A84CDAE837CD}" type="presOf" srcId="{27132313-E107-4E35-B853-4B6CA06F868E}" destId="{3A4CECF0-377C-4AF4-B179-C0FB2E1B425A}" srcOrd="0" destOrd="0" presId="urn:microsoft.com/office/officeart/2008/layout/VerticalCurvedList"/>
    <dgm:cxn modelId="{8028A6B7-DDDD-4580-BE64-444E5433E2C7}" srcId="{27132313-E107-4E35-B853-4B6CA06F868E}" destId="{D3F85054-8A20-4D2D-8305-FFDA24308DBA}" srcOrd="5" destOrd="0" parTransId="{9488879E-DA06-40B8-B49C-649AEA2BFD97}" sibTransId="{9D6ED532-3ACE-4F1A-8AD2-ADAF53B49571}"/>
    <dgm:cxn modelId="{EAD46129-5A1C-4D8F-833A-60D4A982D230}" type="presOf" srcId="{4B26D6C1-5672-4BD1-92FA-170B7B1862CD}" destId="{6EFC8853-DCF2-4592-8462-5520C60C7557}" srcOrd="0" destOrd="0" presId="urn:microsoft.com/office/officeart/2008/layout/VerticalCurvedList"/>
    <dgm:cxn modelId="{F3CFE7A3-23A1-4C51-B0AF-5AB72A900914}" type="presOf" srcId="{480113CA-C268-4CA5-8DE1-D0A233A6B69B}" destId="{A1328B6F-7292-4B5A-A6DB-DC1A9EB11F3D}" srcOrd="0" destOrd="0" presId="urn:microsoft.com/office/officeart/2008/layout/VerticalCurvedList"/>
    <dgm:cxn modelId="{D9F8E8E7-121F-4221-BD40-D733AB24803C}" type="presOf" srcId="{D3F85054-8A20-4D2D-8305-FFDA24308DBA}" destId="{A6F56AA4-D9DA-4E65-AC12-7B9334454C19}" srcOrd="0" destOrd="0" presId="urn:microsoft.com/office/officeart/2008/layout/VerticalCurvedList"/>
    <dgm:cxn modelId="{83657945-54FA-48FE-A62E-D4C722383B61}" type="presOf" srcId="{15DB0D06-E9AA-4B84-A5D1-E506B437A9F1}" destId="{5F30E847-773C-4184-9B56-8B5EC2CE4DA6}" srcOrd="0" destOrd="0" presId="urn:microsoft.com/office/officeart/2008/layout/VerticalCurvedList"/>
    <dgm:cxn modelId="{69A2EB2C-A281-407C-92A2-A6D3BC79B0D3}" srcId="{27132313-E107-4E35-B853-4B6CA06F868E}" destId="{480113CA-C268-4CA5-8DE1-D0A233A6B69B}" srcOrd="6" destOrd="0" parTransId="{6D2E9D6D-6D6B-4257-AEB8-A20BC032899B}" sibTransId="{89CCD36B-2BA5-4D57-95AC-494EA83513AC}"/>
    <dgm:cxn modelId="{24663807-2921-41A7-AAE3-A5212FEC9A83}" type="presOf" srcId="{F18225CD-2221-4499-AF9A-94E0A73ED569}" destId="{AD3228F9-AD03-4CF4-AB80-72755C7B22F9}" srcOrd="0" destOrd="0" presId="urn:microsoft.com/office/officeart/2008/layout/VerticalCurvedList"/>
    <dgm:cxn modelId="{B301DD32-5A17-4DEC-8342-35430CA29358}" srcId="{27132313-E107-4E35-B853-4B6CA06F868E}" destId="{4B26D6C1-5672-4BD1-92FA-170B7B1862CD}" srcOrd="2" destOrd="0" parTransId="{DC216AA3-8EB8-4A9D-89A7-D7C7C5F7D74A}" sibTransId="{E2FC53D4-23DC-44FE-A71E-8D3134170E14}"/>
    <dgm:cxn modelId="{9B8CF851-3535-4E4D-8BEC-29CB591FE0A1}" srcId="{27132313-E107-4E35-B853-4B6CA06F868E}" destId="{6CF88BC9-5DFF-4DD4-BEAD-B77D82FCC47A}" srcOrd="1" destOrd="0" parTransId="{83D5E11A-0986-4225-BFBB-894D22AF6CE6}" sibTransId="{3A41363D-9B80-4E9F-80C3-BD0DF0E8299E}"/>
    <dgm:cxn modelId="{1CD4C3C0-5664-4E77-9DD8-1CEFC501C09A}" type="presParOf" srcId="{3A4CECF0-377C-4AF4-B179-C0FB2E1B425A}" destId="{02658D17-CDEC-4C2C-AA60-BAC9C3B3ACC6}" srcOrd="0" destOrd="0" presId="urn:microsoft.com/office/officeart/2008/layout/VerticalCurvedList"/>
    <dgm:cxn modelId="{C8BCFBCD-1554-4C8E-BBBD-B49CDE3D66A1}" type="presParOf" srcId="{02658D17-CDEC-4C2C-AA60-BAC9C3B3ACC6}" destId="{F1813580-1A93-40E5-A155-B4375BD7F04F}" srcOrd="0" destOrd="0" presId="urn:microsoft.com/office/officeart/2008/layout/VerticalCurvedList"/>
    <dgm:cxn modelId="{7739051E-1B1C-4C61-BEAE-E76CAEC05714}" type="presParOf" srcId="{F1813580-1A93-40E5-A155-B4375BD7F04F}" destId="{418912A9-9D08-4484-AE5C-2DB9FC88BB58}" srcOrd="0" destOrd="0" presId="urn:microsoft.com/office/officeart/2008/layout/VerticalCurvedList"/>
    <dgm:cxn modelId="{6203BEAF-71FD-4BFA-8ED9-F48729882B26}" type="presParOf" srcId="{F1813580-1A93-40E5-A155-B4375BD7F04F}" destId="{E9DD4E32-D06A-47F9-B023-55893571D181}" srcOrd="1" destOrd="0" presId="urn:microsoft.com/office/officeart/2008/layout/VerticalCurvedList"/>
    <dgm:cxn modelId="{564190C9-AFF5-4BA3-A445-D923AAB28CCC}" type="presParOf" srcId="{F1813580-1A93-40E5-A155-B4375BD7F04F}" destId="{F2AD825C-111D-412C-ADBC-B56EE5A800F0}" srcOrd="2" destOrd="0" presId="urn:microsoft.com/office/officeart/2008/layout/VerticalCurvedList"/>
    <dgm:cxn modelId="{C77C8CFC-3BAE-4520-B39C-784043EB141B}" type="presParOf" srcId="{F1813580-1A93-40E5-A155-B4375BD7F04F}" destId="{5DCBB73C-3FA5-4A88-88EC-B7A1E08EC8E7}" srcOrd="3" destOrd="0" presId="urn:microsoft.com/office/officeart/2008/layout/VerticalCurvedList"/>
    <dgm:cxn modelId="{281BF920-1841-4915-91A4-EB05C9CCB8F1}" type="presParOf" srcId="{02658D17-CDEC-4C2C-AA60-BAC9C3B3ACC6}" destId="{5F30E847-773C-4184-9B56-8B5EC2CE4DA6}" srcOrd="1" destOrd="0" presId="urn:microsoft.com/office/officeart/2008/layout/VerticalCurvedList"/>
    <dgm:cxn modelId="{32DFB275-F103-431D-BEBA-68F105665B43}" type="presParOf" srcId="{02658D17-CDEC-4C2C-AA60-BAC9C3B3ACC6}" destId="{95F9A846-5104-4438-89ED-06293C6C825A}" srcOrd="2" destOrd="0" presId="urn:microsoft.com/office/officeart/2008/layout/VerticalCurvedList"/>
    <dgm:cxn modelId="{0AD3783A-EE69-4775-8EB4-340345203169}" type="presParOf" srcId="{95F9A846-5104-4438-89ED-06293C6C825A}" destId="{7473960A-63EC-4CFB-AAB7-5A0516BEAAA5}" srcOrd="0" destOrd="0" presId="urn:microsoft.com/office/officeart/2008/layout/VerticalCurvedList"/>
    <dgm:cxn modelId="{D12B9106-2969-4E55-AA29-C95F301B07AE}" type="presParOf" srcId="{02658D17-CDEC-4C2C-AA60-BAC9C3B3ACC6}" destId="{CBEDC5D5-A5A6-44CF-86F2-C3E187A6307B}" srcOrd="3" destOrd="0" presId="urn:microsoft.com/office/officeart/2008/layout/VerticalCurvedList"/>
    <dgm:cxn modelId="{1EAC2918-9109-4EA3-8139-6B98AF3C27EA}" type="presParOf" srcId="{02658D17-CDEC-4C2C-AA60-BAC9C3B3ACC6}" destId="{9969F912-C2D1-4F72-9B44-B6C134185BEC}" srcOrd="4" destOrd="0" presId="urn:microsoft.com/office/officeart/2008/layout/VerticalCurvedList"/>
    <dgm:cxn modelId="{50D98002-4DE8-4C3C-8DEB-7FD8CDB27699}" type="presParOf" srcId="{9969F912-C2D1-4F72-9B44-B6C134185BEC}" destId="{4E3E5E20-5B83-45FF-BEC6-95580212D1C5}" srcOrd="0" destOrd="0" presId="urn:microsoft.com/office/officeart/2008/layout/VerticalCurvedList"/>
    <dgm:cxn modelId="{B2BEA104-A84F-4C14-8792-EFD321F282D8}" type="presParOf" srcId="{02658D17-CDEC-4C2C-AA60-BAC9C3B3ACC6}" destId="{6EFC8853-DCF2-4592-8462-5520C60C7557}" srcOrd="5" destOrd="0" presId="urn:microsoft.com/office/officeart/2008/layout/VerticalCurvedList"/>
    <dgm:cxn modelId="{792DD65A-6E35-4604-BD30-FDC67CD8F4A9}" type="presParOf" srcId="{02658D17-CDEC-4C2C-AA60-BAC9C3B3ACC6}" destId="{24432437-C2CA-43E4-A875-F6B01124E1CF}" srcOrd="6" destOrd="0" presId="urn:microsoft.com/office/officeart/2008/layout/VerticalCurvedList"/>
    <dgm:cxn modelId="{41D51573-8816-4DD6-8CDA-B1A0559AD683}" type="presParOf" srcId="{24432437-C2CA-43E4-A875-F6B01124E1CF}" destId="{28B44FF5-2957-4006-A1A6-A46046C858E3}" srcOrd="0" destOrd="0" presId="urn:microsoft.com/office/officeart/2008/layout/VerticalCurvedList"/>
    <dgm:cxn modelId="{5F84A228-41B9-49D9-8D35-D0794939F6CD}" type="presParOf" srcId="{02658D17-CDEC-4C2C-AA60-BAC9C3B3ACC6}" destId="{AD3228F9-AD03-4CF4-AB80-72755C7B22F9}" srcOrd="7" destOrd="0" presId="urn:microsoft.com/office/officeart/2008/layout/VerticalCurvedList"/>
    <dgm:cxn modelId="{ED01A06E-B800-4D21-B7FF-7B8C882ACFE9}" type="presParOf" srcId="{02658D17-CDEC-4C2C-AA60-BAC9C3B3ACC6}" destId="{18655D88-0FED-40BD-A24E-C67AF9E6D379}" srcOrd="8" destOrd="0" presId="urn:microsoft.com/office/officeart/2008/layout/VerticalCurvedList"/>
    <dgm:cxn modelId="{D1D3FB34-FDA8-40B9-B34D-72A19DF7F08A}" type="presParOf" srcId="{18655D88-0FED-40BD-A24E-C67AF9E6D379}" destId="{6C72EB8A-1968-40BF-BA60-8B68BAE226E8}" srcOrd="0" destOrd="0" presId="urn:microsoft.com/office/officeart/2008/layout/VerticalCurvedList"/>
    <dgm:cxn modelId="{F53C1D0E-5A52-4D7A-A8F0-00E48FF0017B}" type="presParOf" srcId="{02658D17-CDEC-4C2C-AA60-BAC9C3B3ACC6}" destId="{0238FBFC-12CB-4B9A-8969-633C47CFE04A}" srcOrd="9" destOrd="0" presId="urn:microsoft.com/office/officeart/2008/layout/VerticalCurvedList"/>
    <dgm:cxn modelId="{6408E0C4-08DA-4B59-9080-00DFD4D60DFC}" type="presParOf" srcId="{02658D17-CDEC-4C2C-AA60-BAC9C3B3ACC6}" destId="{E8291A70-E678-4ACC-88E1-412930AA4610}" srcOrd="10" destOrd="0" presId="urn:microsoft.com/office/officeart/2008/layout/VerticalCurvedList"/>
    <dgm:cxn modelId="{E1083FEC-74C8-4B3F-963E-B9589A7082B5}" type="presParOf" srcId="{E8291A70-E678-4ACC-88E1-412930AA4610}" destId="{A1A0109C-2FCC-42F8-85B3-C573D3BC6C49}" srcOrd="0" destOrd="0" presId="urn:microsoft.com/office/officeart/2008/layout/VerticalCurvedList"/>
    <dgm:cxn modelId="{2C39CACC-DE47-4638-A853-3E72C393B433}" type="presParOf" srcId="{02658D17-CDEC-4C2C-AA60-BAC9C3B3ACC6}" destId="{A6F56AA4-D9DA-4E65-AC12-7B9334454C19}" srcOrd="11" destOrd="0" presId="urn:microsoft.com/office/officeart/2008/layout/VerticalCurvedList"/>
    <dgm:cxn modelId="{A073EA8D-4C36-4D65-8578-822B90B97870}" type="presParOf" srcId="{02658D17-CDEC-4C2C-AA60-BAC9C3B3ACC6}" destId="{961B6B8E-D44F-4632-805D-E83DB94ED63D}" srcOrd="12" destOrd="0" presId="urn:microsoft.com/office/officeart/2008/layout/VerticalCurvedList"/>
    <dgm:cxn modelId="{0F0E8E68-6E8F-4544-8BF5-8BC627AB5229}" type="presParOf" srcId="{961B6B8E-D44F-4632-805D-E83DB94ED63D}" destId="{58EB3F5A-E0DD-4D6C-BCBC-D1F38ED32216}" srcOrd="0" destOrd="0" presId="urn:microsoft.com/office/officeart/2008/layout/VerticalCurvedList"/>
    <dgm:cxn modelId="{209C5427-4C37-48F6-B1BA-3C4AA2EAFD92}" type="presParOf" srcId="{02658D17-CDEC-4C2C-AA60-BAC9C3B3ACC6}" destId="{A1328B6F-7292-4B5A-A6DB-DC1A9EB11F3D}" srcOrd="13" destOrd="0" presId="urn:microsoft.com/office/officeart/2008/layout/VerticalCurvedList"/>
    <dgm:cxn modelId="{5639A951-28AB-4B24-AFB0-1BB8647835EC}" type="presParOf" srcId="{02658D17-CDEC-4C2C-AA60-BAC9C3B3ACC6}" destId="{68F8A13B-D312-41BC-9ECE-60EFDB988782}" srcOrd="14" destOrd="0" presId="urn:microsoft.com/office/officeart/2008/layout/VerticalCurvedList"/>
    <dgm:cxn modelId="{42E931FD-583F-449A-9DCB-DD6A9A52AA53}" type="presParOf" srcId="{68F8A13B-D312-41BC-9ECE-60EFDB988782}" destId="{43038923-8019-4DC3-AAF5-93198AD4F85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D4E32-D06A-47F9-B023-55893571D181}">
      <dsp:nvSpPr>
        <dsp:cNvPr id="0" name=""/>
        <dsp:cNvSpPr/>
      </dsp:nvSpPr>
      <dsp:spPr>
        <a:xfrm>
          <a:off x="-6243634" y="-955829"/>
          <a:ext cx="7437414" cy="7437414"/>
        </a:xfrm>
        <a:prstGeom prst="blockArc">
          <a:avLst>
            <a:gd name="adj1" fmla="val 18900000"/>
            <a:gd name="adj2" fmla="val 2700000"/>
            <a:gd name="adj3" fmla="val 290"/>
          </a:avLst>
        </a:pr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0E847-773C-4184-9B56-8B5EC2CE4DA6}">
      <dsp:nvSpPr>
        <dsp:cNvPr id="0" name=""/>
        <dsp:cNvSpPr/>
      </dsp:nvSpPr>
      <dsp:spPr>
        <a:xfrm>
          <a:off x="387631" y="251200"/>
          <a:ext cx="11557654" cy="5021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0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all" baseline="0" dirty="0">
              <a:latin typeface="Gill Sans Light"/>
            </a:rPr>
            <a:t>What are Virtual machine Scale Sets?</a:t>
          </a:r>
        </a:p>
      </dsp:txBody>
      <dsp:txXfrm>
        <a:off x="387631" y="251200"/>
        <a:ext cx="11557654" cy="502180"/>
      </dsp:txXfrm>
    </dsp:sp>
    <dsp:sp modelId="{7473960A-63EC-4CFB-AAB7-5A0516BEAAA5}">
      <dsp:nvSpPr>
        <dsp:cNvPr id="0" name=""/>
        <dsp:cNvSpPr/>
      </dsp:nvSpPr>
      <dsp:spPr>
        <a:xfrm>
          <a:off x="73768" y="188428"/>
          <a:ext cx="627725" cy="6277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DC5D5-A5A6-44CF-86F2-C3E187A6307B}">
      <dsp:nvSpPr>
        <dsp:cNvPr id="0" name=""/>
        <dsp:cNvSpPr/>
      </dsp:nvSpPr>
      <dsp:spPr>
        <a:xfrm>
          <a:off x="842401" y="1004913"/>
          <a:ext cx="11102884" cy="5021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0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all" baseline="0" dirty="0">
              <a:latin typeface="Gill Sans Light"/>
            </a:rPr>
            <a:t>Advantages and importance of VMSS?</a:t>
          </a:r>
        </a:p>
      </dsp:txBody>
      <dsp:txXfrm>
        <a:off x="842401" y="1004913"/>
        <a:ext cx="11102884" cy="502180"/>
      </dsp:txXfrm>
    </dsp:sp>
    <dsp:sp modelId="{4E3E5E20-5B83-45FF-BEC6-95580212D1C5}">
      <dsp:nvSpPr>
        <dsp:cNvPr id="0" name=""/>
        <dsp:cNvSpPr/>
      </dsp:nvSpPr>
      <dsp:spPr>
        <a:xfrm>
          <a:off x="528538" y="942141"/>
          <a:ext cx="627725" cy="6277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FC8853-DCF2-4592-8462-5520C60C7557}">
      <dsp:nvSpPr>
        <dsp:cNvPr id="0" name=""/>
        <dsp:cNvSpPr/>
      </dsp:nvSpPr>
      <dsp:spPr>
        <a:xfrm>
          <a:off x="1091612" y="1758074"/>
          <a:ext cx="10853673" cy="502180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0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all" baseline="0" dirty="0">
              <a:latin typeface="Gill Sans Light"/>
            </a:rPr>
            <a:t>Building a Scale Set using template</a:t>
          </a:r>
        </a:p>
      </dsp:txBody>
      <dsp:txXfrm>
        <a:off x="1091612" y="1758074"/>
        <a:ext cx="10853673" cy="502180"/>
      </dsp:txXfrm>
    </dsp:sp>
    <dsp:sp modelId="{28B44FF5-2957-4006-A1A6-A46046C858E3}">
      <dsp:nvSpPr>
        <dsp:cNvPr id="0" name=""/>
        <dsp:cNvSpPr/>
      </dsp:nvSpPr>
      <dsp:spPr>
        <a:xfrm>
          <a:off x="777750" y="1695301"/>
          <a:ext cx="627725" cy="6277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228F9-AD03-4CF4-AB80-72755C7B22F9}">
      <dsp:nvSpPr>
        <dsp:cNvPr id="0" name=""/>
        <dsp:cNvSpPr/>
      </dsp:nvSpPr>
      <dsp:spPr>
        <a:xfrm>
          <a:off x="1171183" y="2511787"/>
          <a:ext cx="10774102" cy="502180"/>
        </a:xfrm>
        <a:prstGeom prst="rect">
          <a:avLst/>
        </a:prstGeom>
        <a:solidFill>
          <a:schemeClr val="tx1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0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all" baseline="0">
              <a:latin typeface="Gill Sans Light"/>
            </a:rPr>
            <a:t>Load Balancing a Scale Set</a:t>
          </a:r>
          <a:endParaRPr lang="en-US" sz="1600" b="0" kern="1200" cap="all" baseline="0" dirty="0">
            <a:latin typeface="Gill Sans Light"/>
          </a:endParaRPr>
        </a:p>
      </dsp:txBody>
      <dsp:txXfrm>
        <a:off x="1171183" y="2511787"/>
        <a:ext cx="10774102" cy="502180"/>
      </dsp:txXfrm>
    </dsp:sp>
    <dsp:sp modelId="{6C72EB8A-1968-40BF-BA60-8B68BAE226E8}">
      <dsp:nvSpPr>
        <dsp:cNvPr id="0" name=""/>
        <dsp:cNvSpPr/>
      </dsp:nvSpPr>
      <dsp:spPr>
        <a:xfrm>
          <a:off x="857320" y="2449014"/>
          <a:ext cx="627725" cy="6277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38FBFC-12CB-4B9A-8969-633C47CFE04A}">
      <dsp:nvSpPr>
        <dsp:cNvPr id="0" name=""/>
        <dsp:cNvSpPr/>
      </dsp:nvSpPr>
      <dsp:spPr>
        <a:xfrm>
          <a:off x="1091612" y="3265500"/>
          <a:ext cx="10853673" cy="50218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0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all" baseline="0" dirty="0">
              <a:latin typeface="Gill Sans Light"/>
            </a:rPr>
            <a:t>Scale &amp; Autoscale</a:t>
          </a:r>
        </a:p>
      </dsp:txBody>
      <dsp:txXfrm>
        <a:off x="1091612" y="3265500"/>
        <a:ext cx="10853673" cy="502180"/>
      </dsp:txXfrm>
    </dsp:sp>
    <dsp:sp modelId="{A1A0109C-2FCC-42F8-85B3-C573D3BC6C49}">
      <dsp:nvSpPr>
        <dsp:cNvPr id="0" name=""/>
        <dsp:cNvSpPr/>
      </dsp:nvSpPr>
      <dsp:spPr>
        <a:xfrm>
          <a:off x="777750" y="3202727"/>
          <a:ext cx="627725" cy="6277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56AA4-D9DA-4E65-AC12-7B9334454C19}">
      <dsp:nvSpPr>
        <dsp:cNvPr id="0" name=""/>
        <dsp:cNvSpPr/>
      </dsp:nvSpPr>
      <dsp:spPr>
        <a:xfrm>
          <a:off x="842401" y="4018660"/>
          <a:ext cx="11102884" cy="5021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0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all" baseline="0">
              <a:latin typeface="Gill Sans Light"/>
            </a:rPr>
            <a:t>Operational validation of a scale Set</a:t>
          </a:r>
          <a:endParaRPr lang="en-US" sz="1600" b="0" kern="1200" cap="all" baseline="0" dirty="0">
            <a:latin typeface="Gill Sans Light"/>
          </a:endParaRPr>
        </a:p>
      </dsp:txBody>
      <dsp:txXfrm>
        <a:off x="842401" y="4018660"/>
        <a:ext cx="11102884" cy="502180"/>
      </dsp:txXfrm>
    </dsp:sp>
    <dsp:sp modelId="{58EB3F5A-E0DD-4D6C-BCBC-D1F38ED32216}">
      <dsp:nvSpPr>
        <dsp:cNvPr id="0" name=""/>
        <dsp:cNvSpPr/>
      </dsp:nvSpPr>
      <dsp:spPr>
        <a:xfrm>
          <a:off x="528538" y="3955888"/>
          <a:ext cx="627725" cy="6277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28B6F-7292-4B5A-A6DB-DC1A9EB11F3D}">
      <dsp:nvSpPr>
        <dsp:cNvPr id="0" name=""/>
        <dsp:cNvSpPr/>
      </dsp:nvSpPr>
      <dsp:spPr>
        <a:xfrm>
          <a:off x="387631" y="4772373"/>
          <a:ext cx="11557654" cy="5021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60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cap="all" baseline="0" dirty="0">
              <a:latin typeface="Gill Sans Light"/>
            </a:rPr>
            <a:t>monitoring and Upgrading</a:t>
          </a:r>
        </a:p>
      </dsp:txBody>
      <dsp:txXfrm>
        <a:off x="387631" y="4772373"/>
        <a:ext cx="11557654" cy="502180"/>
      </dsp:txXfrm>
    </dsp:sp>
    <dsp:sp modelId="{43038923-8019-4DC3-AAF5-93198AD4F850}">
      <dsp:nvSpPr>
        <dsp:cNvPr id="0" name=""/>
        <dsp:cNvSpPr/>
      </dsp:nvSpPr>
      <dsp:spPr>
        <a:xfrm>
          <a:off x="73768" y="4709600"/>
          <a:ext cx="627725" cy="6277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2/7/2017 8:37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2/7/2017 8:37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3650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1044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31898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6362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47226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3728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2/7/2017 9:11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67742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2/7/2017 9:14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5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2/7/2017 9:14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01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88614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7068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FACE44-44C0-4DF0-9959-BEC43D53775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024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0588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2/7/2017 8:37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6261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5412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08602D-D426-4C00-B215-BFA18C076426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2/7/2017 8:37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6833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2/7/2017 8:37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4257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2563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59185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67C77-7EFA-4CAA-A410-E92D82C8E6E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02702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9918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551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2/7/2017 8:44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317504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2873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2/7/2017 9:13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82966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4323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2/7/2017 9:13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1631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2/7/2017 9:14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2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91458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E5211-12D7-4616-8071-FB4BA1D2D2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0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TechReady 23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2/7/2017 8:37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5836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01F18-C7BD-4C07-B05C-F9BF48195D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23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0C09F-FCA1-48C8-B40D-42E1045D109E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2/7/2017 8:44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2861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845D0-9833-4A91-875F-B4C2D501120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2890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732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786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857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850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96697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97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97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37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r="40044"/>
          <a:stretch/>
        </p:blipFill>
        <p:spPr>
          <a:xfrm>
            <a:off x="-246501" y="1965643"/>
            <a:ext cx="4736205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5897245"/>
            <a:ext cx="12435840" cy="109728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0840" y="6294142"/>
            <a:ext cx="1456418" cy="3108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0333038" y="296863"/>
            <a:ext cx="18288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783565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65595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5945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38344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0777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6291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3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251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3570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61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3626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085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39976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02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65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012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04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50837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9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10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698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0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47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5276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58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9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6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852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499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65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500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860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538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5388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8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01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500" y="1965644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75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1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2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54455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186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5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663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>
              <a:defRPr sz="399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0011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61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58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91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1985506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03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9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70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54" tIns="146283" rIns="182854" bIns="146283" numCol="1" rtlCol="0" anchor="ctr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9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99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595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3511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894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3523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4923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44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7508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476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11889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38" y="6294477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6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96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501" y="1965643"/>
            <a:ext cx="7899548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12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758901"/>
            <a:ext cx="12435840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80" y="6209084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74702" y="1679645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701" y="3509753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6786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055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6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2593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5442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8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5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05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24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2530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48631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52518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4159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theme" Target="../theme/theme5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295" r:id="rId2"/>
    <p:sldLayoutId id="2147484240" r:id="rId3"/>
    <p:sldLayoutId id="2147484296" r:id="rId4"/>
    <p:sldLayoutId id="2147484241" r:id="rId5"/>
    <p:sldLayoutId id="2147484297" r:id="rId6"/>
    <p:sldLayoutId id="2147484244" r:id="rId7"/>
    <p:sldLayoutId id="2147484298" r:id="rId8"/>
    <p:sldLayoutId id="2147484245" r:id="rId9"/>
    <p:sldLayoutId id="2147484247" r:id="rId10"/>
    <p:sldLayoutId id="2147484331" r:id="rId11"/>
    <p:sldLayoutId id="2147484249" r:id="rId12"/>
    <p:sldLayoutId id="2147484301" r:id="rId13"/>
    <p:sldLayoutId id="2147484251" r:id="rId14"/>
    <p:sldLayoutId id="2147484252" r:id="rId15"/>
    <p:sldLayoutId id="2147484254" r:id="rId16"/>
    <p:sldLayoutId id="2147484365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19" name="Group 18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25" name="Rectangle 24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27" name="Rectangle 26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28" name="Rectangle 27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29" name="Rectangle 28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  <p:sp>
            <p:nvSpPr>
              <p:cNvPr id="30" name="Rectangle 29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0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</p:grpSp>
        <p:sp>
          <p:nvSpPr>
            <p:cNvPr id="20" name="TextBox 19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Green </a:t>
              </a:r>
            </a:p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0" kern="1200" baseline="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R:168 G:216 B:10</a:t>
              </a: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rot="5400000">
              <a:off x="12328888" y="4270558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9032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32" r:id="rId8"/>
    <p:sldLayoutId id="2147484333" r:id="rId9"/>
    <p:sldLayoutId id="2147484334" r:id="rId10"/>
    <p:sldLayoutId id="2147484335" r:id="rId11"/>
    <p:sldLayoutId id="2147484336" r:id="rId12"/>
    <p:sldLayoutId id="2147484323" r:id="rId13"/>
    <p:sldLayoutId id="2147484364" r:id="rId14"/>
    <p:sldLayoutId id="2147484324" r:id="rId15"/>
    <p:sldLayoutId id="2147484325" r:id="rId16"/>
    <p:sldLayoutId id="2147484326" r:id="rId17"/>
    <p:sldLayoutId id="2147484327" r:id="rId18"/>
    <p:sldLayoutId id="2147484328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6" userDrawn="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55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618964" y="-8395"/>
            <a:ext cx="955641" cy="5775363"/>
            <a:chOff x="12618967" y="-8396"/>
            <a:chExt cx="955641" cy="5775363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29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79639" y="256928"/>
              <a:ext cx="860293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563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15628" y="4227340"/>
              <a:ext cx="2709380" cy="32964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563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293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3749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7" r:id="rId1"/>
    <p:sldLayoutId id="2147484368" r:id="rId2"/>
    <p:sldLayoutId id="2147484369" r:id="rId3"/>
    <p:sldLayoutId id="2147484370" r:id="rId4"/>
    <p:sldLayoutId id="2147484371" r:id="rId5"/>
    <p:sldLayoutId id="2147484372" r:id="rId6"/>
    <p:sldLayoutId id="2147484373" r:id="rId7"/>
    <p:sldLayoutId id="2147484374" r:id="rId8"/>
    <p:sldLayoutId id="2147484375" r:id="rId9"/>
    <p:sldLayoutId id="2147484376" r:id="rId10"/>
    <p:sldLayoutId id="2147484377" r:id="rId11"/>
    <p:sldLayoutId id="2147484378" r:id="rId12"/>
    <p:sldLayoutId id="2147484379" r:id="rId13"/>
    <p:sldLayoutId id="2147484380" r:id="rId14"/>
    <p:sldLayoutId id="2147484381" r:id="rId15"/>
    <p:sldLayoutId id="2147484382" r:id="rId16"/>
    <p:sldLayoutId id="2147484383" r:id="rId17"/>
    <p:sldLayoutId id="2147484384" r:id="rId18"/>
    <p:sldLayoutId id="2147484385" r:id="rId19"/>
    <p:sldLayoutId id="2147484386" r:id="rId20"/>
    <p:sldLayoutId id="2147484387" r:id="rId21"/>
    <p:sldLayoutId id="2147484388" r:id="rId22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5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  <p:sldLayoutId id="2147484401" r:id="rId12"/>
    <p:sldLayoutId id="2147484402" r:id="rId13"/>
    <p:sldLayoutId id="2147484403" r:id="rId14"/>
    <p:sldLayoutId id="2147484404" r:id="rId15"/>
    <p:sldLayoutId id="2147484405" r:id="rId16"/>
    <p:sldLayoutId id="2147484406" r:id="rId17"/>
    <p:sldLayoutId id="2147484407" r:id="rId18"/>
    <p:sldLayoutId id="2147484408" r:id="rId19"/>
    <p:sldLayoutId id="2147484409" r:id="rId20"/>
    <p:sldLayoutId id="2147484410" r:id="rId21"/>
    <p:sldLayoutId id="2147484411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hyperlink" Target="http://www.slideshare.net/LarryGuger/spinnaker-for-azur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devtest-lab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ithub.com/hansenms/azure_templat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resource-group-audi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48.png"/><Relationship Id="rId5" Type="http://schemas.openxmlformats.org/officeDocument/2006/relationships/hyperlink" Target="http://storageexplorer.com/" TargetMode="External"/><Relationship Id="rId4" Type="http://schemas.openxmlformats.org/officeDocument/2006/relationships/hyperlink" Target="https://msdn.microsoft.com/en-us/library/azure/dn931943.asp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0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gerduty.com/docs/guides/azure-integration-guide/" TargetMode="External"/><Relationship Id="rId3" Type="http://schemas.openxmlformats.org/officeDocument/2006/relationships/hyperlink" Target="https://github.com/gbowerman/vmssdashboard" TargetMode="External"/><Relationship Id="rId7" Type="http://schemas.openxmlformats.org/officeDocument/2006/relationships/hyperlink" Target="https://azure.microsoft.com/en-us/documentation/articles/insights-autoscale-to-webhook-email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8.xml"/><Relationship Id="rId6" Type="http://schemas.openxmlformats.org/officeDocument/2006/relationships/hyperlink" Target="https://azure.microsoft.com/en-us/documentation/articles/insights-autoscale-best-practices/" TargetMode="External"/><Relationship Id="rId5" Type="http://schemas.openxmlformats.org/officeDocument/2006/relationships/hyperlink" Target="https://azure.microsoft.com/en-us/documentation/articles/virtual-machine-scale-sets-cli-quick-create/" TargetMode="External"/><Relationship Id="rId4" Type="http://schemas.openxmlformats.org/officeDocument/2006/relationships/hyperlink" Target="https://azure.microsoft.com/en-us/documentation/articles/virtual-machines-windows-vmss-powershell-creati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4.png"/><Relationship Id="rId4" Type="http://schemas.openxmlformats.org/officeDocument/2006/relationships/hyperlink" Target="https://azure.microsoft.com/en-us/documentation/services/virtual-machines-scale-set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Relationship Id="rId6" Type="http://schemas.openxmlformats.org/officeDocument/2006/relationships/hyperlink" Target="https://github.com/Azure/azure-quickstart-template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701" y="1679645"/>
            <a:ext cx="10210736" cy="1828786"/>
          </a:xfrm>
        </p:spPr>
        <p:txBody>
          <a:bodyPr/>
          <a:lstStyle/>
          <a:p>
            <a:r>
              <a:rPr lang="en-US" dirty="0"/>
              <a:t>Control it like IaaS, scale it like PaaS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Ritesh Modi</a:t>
            </a:r>
          </a:p>
          <a:p>
            <a:r>
              <a:rPr lang="en-US" dirty="0"/>
              <a:t>Senior Technology Evangelist</a:t>
            </a:r>
          </a:p>
          <a:p>
            <a:r>
              <a:rPr lang="en-US" dirty="0"/>
              <a:t>Microsoft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333038" y="296863"/>
            <a:ext cx="1828800" cy="738664"/>
          </a:xfrm>
        </p:spPr>
        <p:txBody>
          <a:bodyPr/>
          <a:lstStyle/>
          <a:p>
            <a:r>
              <a:rPr lang="en-US" dirty="0" err="1"/>
              <a:t>RootConf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6897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16320" y="4343500"/>
            <a:ext cx="7843774" cy="2194062"/>
          </a:xfrm>
        </p:spPr>
        <p:txBody>
          <a:bodyPr/>
          <a:lstStyle/>
          <a:p>
            <a:r>
              <a:rPr lang="en-US" sz="3264" dirty="0"/>
              <a:t>Deploy off the shelf Marketplace solution</a:t>
            </a:r>
          </a:p>
          <a:p>
            <a:r>
              <a:rPr lang="en-US" sz="3264" dirty="0"/>
              <a:t>Predesigned infrastructure</a:t>
            </a:r>
          </a:p>
          <a:p>
            <a:r>
              <a:rPr lang="en-US" sz="3264" dirty="0"/>
              <a:t>E.g. Mesosphere DC/OS, Brocade, ACS, Service Fabric, Batch (Linux)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deployment: Marketplace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459" y="1054100"/>
            <a:ext cx="3700900" cy="45465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35" y="2322120"/>
            <a:ext cx="6369712" cy="79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35" y="3245069"/>
            <a:ext cx="6369713" cy="707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35" y="1477819"/>
            <a:ext cx="6288106" cy="75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393" y="2793350"/>
            <a:ext cx="6369713" cy="7748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7850" y="1324987"/>
            <a:ext cx="6369713" cy="76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5701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2" y="1416113"/>
            <a:ext cx="5522665" cy="4050010"/>
          </a:xfrm>
        </p:spPr>
        <p:txBody>
          <a:bodyPr/>
          <a:lstStyle/>
          <a:p>
            <a:r>
              <a:rPr lang="en-US" sz="3672" dirty="0"/>
              <a:t>Run custom scripts or off the shelf extensions</a:t>
            </a:r>
          </a:p>
          <a:p>
            <a:r>
              <a:rPr lang="en-US" sz="3672" dirty="0"/>
              <a:t>Define with initial scale set deployment or add to existing infrastructure</a:t>
            </a:r>
          </a:p>
          <a:p>
            <a:r>
              <a:rPr lang="en-US" sz="3672" dirty="0"/>
              <a:t>Roll out extension updates like OS updates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deployment: VM Extensions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420" y="1605155"/>
            <a:ext cx="5794686" cy="364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36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423181"/>
            <a:ext cx="5799926" cy="4188324"/>
          </a:xfrm>
        </p:spPr>
        <p:txBody>
          <a:bodyPr/>
          <a:lstStyle/>
          <a:p>
            <a:r>
              <a:rPr lang="en-US" dirty="0"/>
              <a:t>Deployment script encapsulated directly in VMSS properties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dependency on external network connectivity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deployment: </a:t>
            </a:r>
            <a:r>
              <a:rPr lang="en-US" dirty="0" err="1"/>
              <a:t>customData</a:t>
            </a:r>
            <a:r>
              <a:rPr lang="en-US" dirty="0"/>
              <a:t>/</a:t>
            </a:r>
            <a:r>
              <a:rPr lang="en-US" dirty="0" err="1"/>
              <a:t>unattend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681" y="3012594"/>
            <a:ext cx="5543685" cy="387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80" y="1423181"/>
            <a:ext cx="5585280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88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304" y="1414495"/>
            <a:ext cx="5762116" cy="5439623"/>
          </a:xfrm>
        </p:spPr>
        <p:txBody>
          <a:bodyPr/>
          <a:lstStyle/>
          <a:p>
            <a:r>
              <a:rPr lang="en-US" sz="3672" dirty="0"/>
              <a:t>VMs register as nodes with configuration management host</a:t>
            </a:r>
          </a:p>
          <a:p>
            <a:r>
              <a:rPr lang="en-US" sz="3672" dirty="0"/>
              <a:t>Host maintains app consistency on nodes</a:t>
            </a:r>
          </a:p>
          <a:p>
            <a:r>
              <a:rPr lang="en-US" sz="3672" dirty="0"/>
              <a:t>Config manager handles complex app deployment requirements (e.g. reboots, dependencies)</a:t>
            </a:r>
          </a:p>
          <a:p>
            <a:endParaRPr lang="en-US" sz="204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deployment: Configuration Management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74" y="1414495"/>
            <a:ext cx="5561858" cy="10655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474" y="2899671"/>
            <a:ext cx="5561858" cy="30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699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625603"/>
            <a:ext cx="5434446" cy="4311401"/>
          </a:xfrm>
        </p:spPr>
        <p:txBody>
          <a:bodyPr/>
          <a:lstStyle/>
          <a:p>
            <a:r>
              <a:rPr lang="en-US" dirty="0"/>
              <a:t>Scale set is stable, scalable infrastructure</a:t>
            </a:r>
          </a:p>
          <a:p>
            <a:r>
              <a:rPr lang="en-US" dirty="0"/>
              <a:t>App containers managed independently of infrastructure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deployment: Containerized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499648" y="3806061"/>
            <a:ext cx="4873991" cy="6089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5" rIns="186494" bIns="1491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 (Windows/Linux)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499648" y="4593782"/>
            <a:ext cx="4873991" cy="60890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5" rIns="186494" bIns="1491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Infrastructure - VMSS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499647" y="1625602"/>
            <a:ext cx="4873991" cy="62164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5" rIns="186494" bIns="1491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 Orchestration</a:t>
            </a:r>
          </a:p>
        </p:txBody>
      </p:sp>
      <p:sp>
        <p:nvSpPr>
          <p:cNvPr id="7" name="Down Arrow 1"/>
          <p:cNvSpPr/>
          <p:nvPr/>
        </p:nvSpPr>
        <p:spPr bwMode="auto">
          <a:xfrm>
            <a:off x="7916400" y="2307281"/>
            <a:ext cx="1531569" cy="62164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81" kern="0" spc="-52" dirty="0">
              <a:gradFill>
                <a:gsLst>
                  <a:gs pos="1250">
                    <a:schemeClr val="bg1"/>
                  </a:gs>
                  <a:gs pos="10417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99647" y="3018339"/>
            <a:ext cx="4873991" cy="60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5" rIns="186494" bIns="1491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3858203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" dur="18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9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4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3" dur="19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125663"/>
            <a:ext cx="11887200" cy="1181862"/>
          </a:xfrm>
        </p:spPr>
        <p:txBody>
          <a:bodyPr/>
          <a:lstStyle/>
          <a:p>
            <a:pPr lvl="0"/>
            <a:r>
              <a:rPr lang="en-US" sz="7200" cap="all" dirty="0">
                <a:latin typeface="Gill Sans Light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40026599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211262"/>
            <a:ext cx="1020088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270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37" y="1212850"/>
            <a:ext cx="10363198" cy="561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058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deployment: custom image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4" y="1660612"/>
            <a:ext cx="1587447" cy="131956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87" y="1690808"/>
            <a:ext cx="970015" cy="1342291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2036189" y="2574173"/>
            <a:ext cx="1336054" cy="61015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  <a:latin typeface="Segoe UI"/>
              </a:rPr>
              <a:t>Trigger Build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0774" y="3060657"/>
            <a:ext cx="1698099" cy="61015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  <a:latin typeface="Segoe UI"/>
              </a:rPr>
              <a:t>Dev checks in code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40263" y="3081077"/>
            <a:ext cx="1698099" cy="61015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b="1" kern="0" dirty="0">
                <a:solidFill>
                  <a:srgbClr val="000000"/>
                </a:solidFill>
                <a:latin typeface="Segoe UI"/>
              </a:rPr>
              <a:t>Build app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047821" y="3338183"/>
            <a:ext cx="1089843" cy="39315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  <a:latin typeface="Segoe UI"/>
              </a:rPr>
              <a:t>Production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381" y="1463781"/>
            <a:ext cx="1742787" cy="1742787"/>
          </a:xfrm>
          <a:prstGeom prst="rect">
            <a:avLst/>
          </a:prstGeom>
        </p:spPr>
      </p:pic>
      <p:sp>
        <p:nvSpPr>
          <p:cNvPr id="65" name="Right Arrow 1"/>
          <p:cNvSpPr/>
          <p:nvPr/>
        </p:nvSpPr>
        <p:spPr bwMode="auto">
          <a:xfrm>
            <a:off x="2426368" y="2126335"/>
            <a:ext cx="510787" cy="512932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6" name="Picture 2" descr="https://cdn0.iconfinder.com/data/icons/superuser-extension-dark/512/675243-virtual_machine_hard_disk_harddisk_hdd_vhd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161" y="4917004"/>
            <a:ext cx="1116040" cy="11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6001738" y="6048214"/>
            <a:ext cx="6217356" cy="3182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32559">
              <a:defRPr/>
            </a:pPr>
            <a:r>
              <a:rPr lang="en-US" sz="1428" b="1" kern="0" dirty="0">
                <a:solidFill>
                  <a:srgbClr val="000000"/>
                </a:solidFill>
              </a:rPr>
              <a:t>Reuse the same image across stages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090" y="3804663"/>
            <a:ext cx="686087" cy="649703"/>
          </a:xfrm>
          <a:prstGeom prst="rect">
            <a:avLst/>
          </a:prstGeom>
        </p:spPr>
      </p:pic>
      <p:sp>
        <p:nvSpPr>
          <p:cNvPr id="69" name="Right Arrow 3"/>
          <p:cNvSpPr/>
          <p:nvPr/>
        </p:nvSpPr>
        <p:spPr bwMode="auto">
          <a:xfrm rot="5400000">
            <a:off x="3808598" y="3625791"/>
            <a:ext cx="546556" cy="72340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0" name="Right Arrow 27"/>
          <p:cNvSpPr/>
          <p:nvPr/>
        </p:nvSpPr>
        <p:spPr bwMode="auto">
          <a:xfrm>
            <a:off x="5738707" y="4917004"/>
            <a:ext cx="690478" cy="72340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430496" y="5640412"/>
            <a:ext cx="1336054" cy="61015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b="1" kern="0" dirty="0">
                <a:solidFill>
                  <a:srgbClr val="000000"/>
                </a:solidFill>
                <a:latin typeface="Segoe UI"/>
              </a:rPr>
              <a:t>Bake app into image</a:t>
            </a:r>
          </a:p>
        </p:txBody>
      </p:sp>
      <p:sp>
        <p:nvSpPr>
          <p:cNvPr id="72" name="Left Brace 71"/>
          <p:cNvSpPr/>
          <p:nvPr/>
        </p:nvSpPr>
        <p:spPr>
          <a:xfrm rot="5400000">
            <a:off x="8893764" y="1065957"/>
            <a:ext cx="252337" cy="4359921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565288" y="3300806"/>
            <a:ext cx="753800" cy="39315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  <a:latin typeface="Segoe UI"/>
              </a:rPr>
              <a:t>Stage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02" y="3773577"/>
            <a:ext cx="686087" cy="649703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6925461" y="3316350"/>
            <a:ext cx="792713" cy="39315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  <a:latin typeface="Segoe UI"/>
              </a:rPr>
              <a:t>Test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576" y="3789120"/>
            <a:ext cx="686087" cy="649703"/>
          </a:xfrm>
          <a:prstGeom prst="rect">
            <a:avLst/>
          </a:prstGeom>
        </p:spPr>
      </p:pic>
      <p:pic>
        <p:nvPicPr>
          <p:cNvPr id="77" name="Picture 76" descr="https://img.stackshare.io/service/967/pack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615" y="4643114"/>
            <a:ext cx="1160161" cy="116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3230603" y="5807470"/>
            <a:ext cx="1698099" cy="61015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b="1" kern="0" dirty="0">
                <a:solidFill>
                  <a:srgbClr val="000000"/>
                </a:solidFill>
                <a:latin typeface="Segoe UI"/>
              </a:rPr>
              <a:t>Packer</a:t>
            </a:r>
          </a:p>
        </p:txBody>
      </p:sp>
      <p:sp>
        <p:nvSpPr>
          <p:cNvPr id="2" name="Rectangle 1"/>
          <p:cNvSpPr/>
          <p:nvPr/>
        </p:nvSpPr>
        <p:spPr>
          <a:xfrm>
            <a:off x="417139" y="6581577"/>
            <a:ext cx="6335621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kern="0" dirty="0">
                <a:solidFill>
                  <a:sysClr val="windowText" lastClr="000000"/>
                </a:solidFill>
                <a:hlinkClick r:id="rId9"/>
              </a:rPr>
              <a:t>http://www.slideshare.net/LarryGuger/spinnaker-for-azure</a:t>
            </a:r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5320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deployment: custom image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65" y="1484454"/>
            <a:ext cx="1025115" cy="852127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6720" y="2335237"/>
            <a:ext cx="1493843" cy="61015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  <a:latin typeface="Segoe UI"/>
              </a:rPr>
              <a:t>Dev checks in code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0047821" y="3338183"/>
            <a:ext cx="1089843" cy="39315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  <a:latin typeface="Segoe UI"/>
              </a:rPr>
              <a:t>Production</a:t>
            </a:r>
          </a:p>
        </p:txBody>
      </p:sp>
      <p:sp>
        <p:nvSpPr>
          <p:cNvPr id="61" name="Right Arrow 1"/>
          <p:cNvSpPr/>
          <p:nvPr/>
        </p:nvSpPr>
        <p:spPr bwMode="auto">
          <a:xfrm>
            <a:off x="1588007" y="1948035"/>
            <a:ext cx="510787" cy="512932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2" name="Picture 2" descr="https://cdn0.iconfinder.com/data/icons/superuser-extension-dark/512/675243-virtual_machine_hard_disk_harddisk_hdd_vhd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161" y="4917004"/>
            <a:ext cx="1116040" cy="111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6001738" y="6276183"/>
            <a:ext cx="6217356" cy="5423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</a:rPr>
              <a:t>Reuse the same </a:t>
            </a:r>
          </a:p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</a:rPr>
              <a:t>“Golden Image” across stages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090" y="3804663"/>
            <a:ext cx="686087" cy="649703"/>
          </a:xfrm>
          <a:prstGeom prst="rect">
            <a:avLst/>
          </a:prstGeom>
        </p:spPr>
      </p:pic>
      <p:sp>
        <p:nvSpPr>
          <p:cNvPr id="65" name="Right Arrow 27"/>
          <p:cNvSpPr/>
          <p:nvPr/>
        </p:nvSpPr>
        <p:spPr bwMode="auto">
          <a:xfrm>
            <a:off x="3117055" y="4088023"/>
            <a:ext cx="690478" cy="72340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664571" y="4867404"/>
            <a:ext cx="1336054" cy="61015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  <a:latin typeface="Segoe UI"/>
              </a:rPr>
              <a:t>Bake app into image</a:t>
            </a:r>
          </a:p>
        </p:txBody>
      </p:sp>
      <p:sp>
        <p:nvSpPr>
          <p:cNvPr id="67" name="Left Brace 66"/>
          <p:cNvSpPr/>
          <p:nvPr/>
        </p:nvSpPr>
        <p:spPr>
          <a:xfrm rot="5400000">
            <a:off x="8996312" y="1171012"/>
            <a:ext cx="254844" cy="4152317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565288" y="3300806"/>
            <a:ext cx="753800" cy="39315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  <a:latin typeface="Segoe UI"/>
              </a:rPr>
              <a:t>Stage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02" y="3773577"/>
            <a:ext cx="686087" cy="649703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7091257" y="3305987"/>
            <a:ext cx="792713" cy="393154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  <a:latin typeface="Segoe UI"/>
              </a:rPr>
              <a:t>Test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61" y="3789120"/>
            <a:ext cx="686087" cy="649703"/>
          </a:xfrm>
          <a:prstGeom prst="rect">
            <a:avLst/>
          </a:prstGeom>
        </p:spPr>
      </p:pic>
      <p:pic>
        <p:nvPicPr>
          <p:cNvPr id="72" name="Picture 71" descr="http://2.bp.blogspot.com/-Yq4mL62Tymw/VkyizFpp_9I/AAAAAAAAig0/gpSc-e0-h9k/s1600/VSTS-201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122" y="1601713"/>
            <a:ext cx="1876636" cy="107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/>
          <p:nvPr/>
        </p:nvSpPr>
        <p:spPr>
          <a:xfrm>
            <a:off x="4445458" y="5127264"/>
            <a:ext cx="1698099" cy="61015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b="1" kern="0" dirty="0">
                <a:solidFill>
                  <a:srgbClr val="000000"/>
                </a:solidFill>
                <a:latin typeface="Segoe UI"/>
              </a:rPr>
              <a:t>Azure DevTest Labs</a:t>
            </a:r>
          </a:p>
        </p:txBody>
      </p:sp>
      <p:sp>
        <p:nvSpPr>
          <p:cNvPr id="74" name="Right Arrow 77"/>
          <p:cNvSpPr/>
          <p:nvPr/>
        </p:nvSpPr>
        <p:spPr bwMode="auto">
          <a:xfrm>
            <a:off x="7174920" y="5048691"/>
            <a:ext cx="690478" cy="723408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75" name="Picture 74" descr="http://2.bp.blogspot.com/-Yq4mL62Tymw/VkyizFpp_9I/AAAAAAAAig0/gpSc-e0-h9k/s1600/VSTS-201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16" y="1654558"/>
            <a:ext cx="1876636" cy="107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/>
          <p:cNvSpPr/>
          <p:nvPr/>
        </p:nvSpPr>
        <p:spPr bwMode="auto">
          <a:xfrm>
            <a:off x="3046318" y="2575198"/>
            <a:ext cx="1111082" cy="74428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-51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8565288" y="2573249"/>
            <a:ext cx="1230335" cy="74428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-51" dirty="0">
                <a:solidFill>
                  <a:schemeClr val="tx1"/>
                </a:solidFill>
              </a:rPr>
              <a:t>RELEASE</a:t>
            </a:r>
          </a:p>
        </p:txBody>
      </p:sp>
      <p:pic>
        <p:nvPicPr>
          <p:cNvPr id="78" name="Picture 2" descr="https://azure.microsoft.com/svghandler/devtest-lab?width=600&amp;height=31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85" y="4003571"/>
            <a:ext cx="1850596" cy="97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Left Brace 78"/>
          <p:cNvSpPr/>
          <p:nvPr/>
        </p:nvSpPr>
        <p:spPr>
          <a:xfrm rot="5400000">
            <a:off x="3395523" y="20181"/>
            <a:ext cx="363834" cy="6442192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266683" y="5676283"/>
            <a:ext cx="2034111" cy="610156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59">
              <a:defRPr/>
            </a:pPr>
            <a:r>
              <a:rPr lang="en-US" sz="1428" kern="0" dirty="0">
                <a:solidFill>
                  <a:srgbClr val="000000"/>
                </a:solidFill>
              </a:rPr>
              <a:t>Used as “Golden Image” Bakery </a:t>
            </a:r>
          </a:p>
        </p:txBody>
      </p:sp>
      <p:pic>
        <p:nvPicPr>
          <p:cNvPr id="81" name="Picture 80" descr="http://2.bp.blogspot.com/-Yq4mL62Tymw/VkyizFpp_9I/AAAAAAAAig0/gpSc-e0-h9k/s1600/VSTS-201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65" y="4021211"/>
            <a:ext cx="1876636" cy="107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/>
          <p:cNvSpPr/>
          <p:nvPr/>
        </p:nvSpPr>
        <p:spPr bwMode="auto">
          <a:xfrm>
            <a:off x="856192" y="4975136"/>
            <a:ext cx="1253253" cy="74428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algn="ctr" defTabSz="93229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 spc="-51" dirty="0">
                <a:solidFill>
                  <a:schemeClr val="tx1"/>
                </a:solidFill>
              </a:rPr>
              <a:t>PACKAGE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226020" y="6610139"/>
            <a:ext cx="6088749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sz="1836" kern="0" dirty="0">
                <a:solidFill>
                  <a:sysClr val="windowText" lastClr="000000"/>
                </a:solidFill>
                <a:hlinkClick r:id="rId8"/>
              </a:rPr>
              <a:t>https://azure.microsoft.com/en-us/services/devtest-lab/</a:t>
            </a:r>
            <a:endParaRPr lang="en-US" sz="1836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69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71689" y="318233"/>
            <a:ext cx="11864467" cy="478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418">
              <a:defRPr/>
            </a:pPr>
            <a:r>
              <a:rPr lang="en-US" sz="2448" kern="0" cap="all" spc="1020" dirty="0">
                <a:ln w="3175">
                  <a:noFill/>
                </a:ln>
                <a:solidFill>
                  <a:srgbClr val="5B9BD5"/>
                </a:solidFill>
                <a:latin typeface="Gill Sans Light"/>
              </a:rPr>
              <a:t>IN THIS Session</a:t>
            </a:r>
            <a:endParaRPr lang="en-US" sz="612" kern="0" cap="all" spc="1020" dirty="0">
              <a:solidFill>
                <a:srgbClr val="5B9BD5"/>
              </a:solidFill>
              <a:latin typeface="Calibri" panose="020F0502020204030204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15599740"/>
              </p:ext>
            </p:extLst>
          </p:nvPr>
        </p:nvGraphicFramePr>
        <p:xfrm>
          <a:off x="224319" y="983020"/>
          <a:ext cx="12019055" cy="5525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0055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Isosceles Triangle 48"/>
          <p:cNvSpPr/>
          <p:nvPr/>
        </p:nvSpPr>
        <p:spPr bwMode="auto">
          <a:xfrm>
            <a:off x="4314766" y="3724695"/>
            <a:ext cx="1187896" cy="742188"/>
          </a:xfrm>
          <a:prstGeom prst="triangle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11885514" cy="7532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 demand high perf MRI image reconstruction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VMSS app deployment example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6057762" y="2234358"/>
            <a:ext cx="5605764" cy="38188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59" y="5248409"/>
            <a:ext cx="553650" cy="553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96" y="3807711"/>
            <a:ext cx="656067" cy="6560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1563" y="5596437"/>
            <a:ext cx="1396865" cy="45673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12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Virtual Network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57762" y="4360663"/>
            <a:ext cx="1396865" cy="45673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12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Load Balancing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7782046" y="2542159"/>
            <a:ext cx="1417895" cy="284709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921" y="2650448"/>
            <a:ext cx="438978" cy="43897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142463" y="2435581"/>
            <a:ext cx="2604785" cy="114986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b="1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capacity: 8-&gt;32 VMs</a:t>
            </a:r>
          </a:p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Size: F16 </a:t>
            </a:r>
          </a:p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(Compute optimized)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7865769" y="3172956"/>
            <a:ext cx="1200157" cy="207828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8" y="3699752"/>
            <a:ext cx="417049" cy="4170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8" y="3221377"/>
            <a:ext cx="417049" cy="41704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8" y="3227200"/>
            <a:ext cx="417049" cy="41704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9" y="3694971"/>
            <a:ext cx="417049" cy="41704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26" y="4178127"/>
            <a:ext cx="417049" cy="41704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8" y="4202817"/>
            <a:ext cx="417049" cy="41704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08" y="4680896"/>
            <a:ext cx="417049" cy="41704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07" y="4680895"/>
            <a:ext cx="417049" cy="41704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93677" y="4480313"/>
            <a:ext cx="2724150" cy="114986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VM images</a:t>
            </a:r>
          </a:p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Custom script extension</a:t>
            </a:r>
          </a:p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Docker container 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296" y="2385490"/>
            <a:ext cx="719903" cy="71990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093573" y="3021824"/>
            <a:ext cx="1258972" cy="71883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224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D3_V2 VM</a:t>
            </a:r>
          </a:p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224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Relay node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50408" y="6497867"/>
            <a:ext cx="5767933" cy="840869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https://github.com/hansenms/azure_templates</a:t>
            </a:r>
            <a:endParaRPr lang="en-US" sz="1632" kern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defTabSz="932597">
              <a:lnSpc>
                <a:spcPct val="90000"/>
              </a:lnSpc>
              <a:spcAft>
                <a:spcPts val="612"/>
              </a:spcAft>
            </a:pPr>
            <a:endParaRPr lang="en-US" sz="1632" kern="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429459" y="3249643"/>
            <a:ext cx="958509" cy="94384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4507176" y="3330489"/>
            <a:ext cx="803075" cy="788411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07177" y="3429870"/>
            <a:ext cx="1287077" cy="58386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04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MRI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35" y="4638848"/>
            <a:ext cx="719903" cy="71990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397388" y="5329536"/>
            <a:ext cx="1396865" cy="45673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12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MRI host</a:t>
            </a:r>
          </a:p>
        </p:txBody>
      </p:sp>
      <p:sp>
        <p:nvSpPr>
          <p:cNvPr id="53" name="Arrow: Right 52"/>
          <p:cNvSpPr/>
          <p:nvPr/>
        </p:nvSpPr>
        <p:spPr bwMode="auto">
          <a:xfrm rot="10800000">
            <a:off x="5491290" y="4826383"/>
            <a:ext cx="2036454" cy="33903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b="1" kern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336435" y="2589555"/>
            <a:ext cx="1396865" cy="45673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122" b="1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VMSS</a:t>
            </a:r>
          </a:p>
        </p:txBody>
      </p:sp>
      <p:sp>
        <p:nvSpPr>
          <p:cNvPr id="55" name="Text Placeholder 1"/>
          <p:cNvSpPr txBox="1">
            <a:spLocks/>
          </p:cNvSpPr>
          <p:nvPr/>
        </p:nvSpPr>
        <p:spPr>
          <a:xfrm>
            <a:off x="275480" y="2234359"/>
            <a:ext cx="4155158" cy="5074382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34" indent="-342834" defTabSz="932563"/>
            <a:r>
              <a:rPr lang="en-US" sz="2856" dirty="0"/>
              <a:t>Real time imaging is compute intensive</a:t>
            </a:r>
          </a:p>
          <a:p>
            <a:pPr marL="342834" indent="-342834" defTabSz="932563"/>
            <a:r>
              <a:rPr lang="en-US" sz="2856" dirty="0"/>
              <a:t>VMSS based bursting solution</a:t>
            </a:r>
          </a:p>
          <a:p>
            <a:pPr marL="342834" indent="-342834" defTabSz="932563"/>
            <a:r>
              <a:rPr lang="en-US" sz="2856" dirty="0"/>
              <a:t>Capacity increased as new scans requested</a:t>
            </a:r>
          </a:p>
          <a:p>
            <a:pPr marL="342834" indent="-342834" defTabSz="932563"/>
            <a:r>
              <a:rPr lang="en-US" sz="2856" dirty="0"/>
              <a:t>Add 8 nodes in ~3 mins </a:t>
            </a:r>
          </a:p>
          <a:p>
            <a:pPr marL="342834" indent="-342834" defTabSz="932563"/>
            <a:r>
              <a:rPr lang="en-US" sz="2856" dirty="0"/>
              <a:t>Automatic shutdown timer </a:t>
            </a:r>
          </a:p>
          <a:p>
            <a:pPr marL="342834" indent="-342834" defTabSz="932563"/>
            <a:endParaRPr lang="en-US" sz="2856" dirty="0"/>
          </a:p>
        </p:txBody>
      </p:sp>
      <p:cxnSp>
        <p:nvCxnSpPr>
          <p:cNvPr id="57" name="Straight Arrow Connector 56"/>
          <p:cNvCxnSpPr>
            <a:cxnSpLocks/>
          </p:cNvCxnSpPr>
          <p:nvPr/>
        </p:nvCxnSpPr>
        <p:spPr>
          <a:xfrm flipV="1">
            <a:off x="7150408" y="3807711"/>
            <a:ext cx="377336" cy="30069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</p:cNvCxnSpPr>
          <p:nvPr/>
        </p:nvCxnSpPr>
        <p:spPr>
          <a:xfrm flipV="1">
            <a:off x="7121086" y="4069947"/>
            <a:ext cx="461351" cy="4532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7150408" y="4105600"/>
            <a:ext cx="448680" cy="18801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</p:cNvCxnSpPr>
          <p:nvPr/>
        </p:nvCxnSpPr>
        <p:spPr>
          <a:xfrm>
            <a:off x="7169818" y="4117398"/>
            <a:ext cx="406283" cy="37042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/>
          <p:cNvSpPr/>
          <p:nvPr/>
        </p:nvSpPr>
        <p:spPr bwMode="auto">
          <a:xfrm>
            <a:off x="5481114" y="3403573"/>
            <a:ext cx="503934" cy="33903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b="1" kern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449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20" grpId="0"/>
      <p:bldP spid="27" grpId="0" animBg="1"/>
      <p:bldP spid="31" grpId="0"/>
      <p:bldP spid="32" grpId="0" animBg="1"/>
      <p:bldP spid="43" grpId="0"/>
      <p:bldP spid="45" grpId="0"/>
      <p:bldP spid="46" grpId="0"/>
      <p:bldP spid="53" grpId="0" animBg="1"/>
      <p:bldP spid="54" grpId="0"/>
      <p:bldP spid="7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0996724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7706040" cy="5234473"/>
          </a:xfrm>
        </p:spPr>
        <p:txBody>
          <a:bodyPr/>
          <a:lstStyle/>
          <a:p>
            <a:r>
              <a:rPr lang="en-US" dirty="0"/>
              <a:t>Horizontal vs. vertical scale</a:t>
            </a:r>
          </a:p>
          <a:p>
            <a:r>
              <a:rPr lang="en-US" dirty="0"/>
              <a:t>Change the “capacity” property of the scale set</a:t>
            </a:r>
          </a:p>
          <a:p>
            <a:r>
              <a:rPr lang="en-US" dirty="0"/>
              <a:t>Redeploy</a:t>
            </a:r>
          </a:p>
          <a:p>
            <a:r>
              <a:rPr lang="en-US" dirty="0"/>
              <a:t>New VMs are spread across UDs, FDs, storage accounts</a:t>
            </a:r>
          </a:p>
          <a:p>
            <a:r>
              <a:rPr lang="en-US" dirty="0"/>
              <a:t>VM ID increases</a:t>
            </a:r>
          </a:p>
          <a:p>
            <a:r>
              <a:rPr lang="en-US" dirty="0"/>
              <a:t>VMs deleted by highest ID first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VM Scale Sets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612" y="1212849"/>
            <a:ext cx="3737383" cy="27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8666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with PowerShell/CLI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7846" y="2279789"/>
            <a:ext cx="11885513" cy="1081464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836" dirty="0">
                <a:solidFill>
                  <a:schemeClr val="bg1"/>
                </a:solidFill>
              </a:rPr>
              <a:t>$</a:t>
            </a:r>
            <a:r>
              <a:rPr lang="en-US" sz="1836" dirty="0" err="1">
                <a:solidFill>
                  <a:schemeClr val="bg1"/>
                </a:solidFill>
              </a:rPr>
              <a:t>vmss</a:t>
            </a:r>
            <a:r>
              <a:rPr lang="en-US" sz="1836" dirty="0">
                <a:solidFill>
                  <a:schemeClr val="bg1"/>
                </a:solidFill>
              </a:rPr>
              <a:t> = Get-</a:t>
            </a:r>
            <a:r>
              <a:rPr lang="en-US" sz="1836" dirty="0" err="1">
                <a:solidFill>
                  <a:schemeClr val="bg1"/>
                </a:solidFill>
              </a:rPr>
              <a:t>AzureRmVmss</a:t>
            </a:r>
            <a:r>
              <a:rPr lang="en-US" sz="1836" dirty="0">
                <a:solidFill>
                  <a:schemeClr val="bg1"/>
                </a:solidFill>
              </a:rPr>
              <a:t> -</a:t>
            </a:r>
            <a:r>
              <a:rPr lang="en-US" sz="1836" dirty="0" err="1">
                <a:solidFill>
                  <a:schemeClr val="bg1"/>
                </a:solidFill>
              </a:rPr>
              <a:t>ResourceGroupName</a:t>
            </a:r>
            <a:r>
              <a:rPr lang="en-US" sz="1836" dirty="0">
                <a:solidFill>
                  <a:schemeClr val="bg1"/>
                </a:solidFill>
              </a:rPr>
              <a:t> </a:t>
            </a:r>
            <a:r>
              <a:rPr lang="en-US" sz="1836" dirty="0" err="1">
                <a:solidFill>
                  <a:schemeClr val="bg1"/>
                </a:solidFill>
              </a:rPr>
              <a:t>myvmss</a:t>
            </a:r>
            <a:r>
              <a:rPr lang="en-US" sz="1836" dirty="0">
                <a:solidFill>
                  <a:schemeClr val="bg1"/>
                </a:solidFill>
              </a:rPr>
              <a:t> -</a:t>
            </a:r>
            <a:r>
              <a:rPr lang="en-US" sz="1836" dirty="0" err="1">
                <a:solidFill>
                  <a:schemeClr val="bg1"/>
                </a:solidFill>
              </a:rPr>
              <a:t>VMScaleSetName</a:t>
            </a:r>
            <a:r>
              <a:rPr lang="en-US" sz="1836" dirty="0">
                <a:solidFill>
                  <a:schemeClr val="bg1"/>
                </a:solidFill>
              </a:rPr>
              <a:t> </a:t>
            </a:r>
            <a:r>
              <a:rPr lang="en-US" sz="1836" dirty="0" err="1">
                <a:solidFill>
                  <a:schemeClr val="bg1"/>
                </a:solidFill>
              </a:rPr>
              <a:t>myvmss</a:t>
            </a:r>
            <a:r>
              <a:rPr lang="en-US" sz="1836" dirty="0">
                <a:solidFill>
                  <a:schemeClr val="bg1"/>
                </a:solidFill>
              </a:rPr>
              <a:t>  </a:t>
            </a:r>
          </a:p>
          <a:p>
            <a:r>
              <a:rPr lang="en-US" sz="1836" dirty="0">
                <a:solidFill>
                  <a:schemeClr val="bg1"/>
                </a:solidFill>
              </a:rPr>
              <a:t>$</a:t>
            </a:r>
            <a:r>
              <a:rPr lang="en-US" sz="1836" dirty="0" err="1">
                <a:solidFill>
                  <a:schemeClr val="bg1"/>
                </a:solidFill>
              </a:rPr>
              <a:t>vmss.Sku.Capacity</a:t>
            </a:r>
            <a:r>
              <a:rPr lang="en-US" sz="1836" dirty="0">
                <a:solidFill>
                  <a:schemeClr val="bg1"/>
                </a:solidFill>
              </a:rPr>
              <a:t> = </a:t>
            </a:r>
            <a:r>
              <a:rPr lang="en-US" sz="1836" dirty="0">
                <a:solidFill>
                  <a:srgbClr val="FFFF00"/>
                </a:solidFill>
              </a:rPr>
              <a:t>10</a:t>
            </a:r>
          </a:p>
          <a:p>
            <a:r>
              <a:rPr lang="en-US" sz="1836" dirty="0">
                <a:solidFill>
                  <a:schemeClr val="bg1"/>
                </a:solidFill>
              </a:rPr>
              <a:t>Update-</a:t>
            </a:r>
            <a:r>
              <a:rPr lang="en-US" sz="1836" dirty="0" err="1">
                <a:solidFill>
                  <a:schemeClr val="bg1"/>
                </a:solidFill>
              </a:rPr>
              <a:t>AzureRmVmss</a:t>
            </a:r>
            <a:r>
              <a:rPr lang="en-US" sz="1836" dirty="0">
                <a:solidFill>
                  <a:schemeClr val="bg1"/>
                </a:solidFill>
              </a:rPr>
              <a:t> -</a:t>
            </a:r>
            <a:r>
              <a:rPr lang="en-US" sz="1836" dirty="0" err="1">
                <a:solidFill>
                  <a:schemeClr val="bg1"/>
                </a:solidFill>
              </a:rPr>
              <a:t>ResourceGroupName</a:t>
            </a:r>
            <a:r>
              <a:rPr lang="en-US" sz="1836" dirty="0">
                <a:solidFill>
                  <a:schemeClr val="bg1"/>
                </a:solidFill>
              </a:rPr>
              <a:t> </a:t>
            </a:r>
            <a:r>
              <a:rPr lang="en-US" sz="1836" dirty="0" err="1">
                <a:solidFill>
                  <a:schemeClr val="bg1"/>
                </a:solidFill>
              </a:rPr>
              <a:t>myvmss</a:t>
            </a:r>
            <a:r>
              <a:rPr lang="en-US" sz="1836" dirty="0">
                <a:solidFill>
                  <a:schemeClr val="bg1"/>
                </a:solidFill>
              </a:rPr>
              <a:t> -Name </a:t>
            </a:r>
            <a:r>
              <a:rPr lang="en-US" sz="1836" dirty="0" err="1">
                <a:solidFill>
                  <a:schemeClr val="bg1"/>
                </a:solidFill>
              </a:rPr>
              <a:t>myvmss</a:t>
            </a:r>
            <a:r>
              <a:rPr lang="en-US" sz="1836" dirty="0">
                <a:solidFill>
                  <a:schemeClr val="bg1"/>
                </a:solidFill>
              </a:rPr>
              <a:t> -</a:t>
            </a:r>
            <a:r>
              <a:rPr lang="en-US" sz="1836" dirty="0" err="1">
                <a:solidFill>
                  <a:schemeClr val="bg1"/>
                </a:solidFill>
              </a:rPr>
              <a:t>VirtualMachineScaleSet</a:t>
            </a:r>
            <a:r>
              <a:rPr lang="en-US" sz="1836" dirty="0">
                <a:solidFill>
                  <a:schemeClr val="bg1"/>
                </a:solidFill>
              </a:rPr>
              <a:t> $</a:t>
            </a:r>
            <a:r>
              <a:rPr lang="en-US" sz="1836" dirty="0" err="1">
                <a:solidFill>
                  <a:schemeClr val="bg1"/>
                </a:solidFill>
              </a:rPr>
              <a:t>vmss</a:t>
            </a:r>
            <a:endParaRPr lang="en-US" sz="1836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216" y="1639426"/>
            <a:ext cx="3922115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PowerShell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216" y="3664104"/>
            <a:ext cx="3922115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CLI</a:t>
            </a:r>
          </a:p>
        </p:txBody>
      </p:sp>
      <p:sp>
        <p:nvSpPr>
          <p:cNvPr id="10" name="Text Placeholder 4"/>
          <p:cNvSpPr txBox="1">
            <a:spLocks/>
          </p:cNvSpPr>
          <p:nvPr/>
        </p:nvSpPr>
        <p:spPr>
          <a:xfrm>
            <a:off x="277846" y="4304467"/>
            <a:ext cx="11885513" cy="4476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1836" dirty="0" err="1">
                <a:solidFill>
                  <a:schemeClr val="bg1"/>
                </a:solidFill>
              </a:rPr>
              <a:t>user@myvm</a:t>
            </a:r>
            <a:r>
              <a:rPr lang="en-US" sz="1836" dirty="0">
                <a:solidFill>
                  <a:schemeClr val="bg1"/>
                </a:solidFill>
              </a:rPr>
              <a:t>: azure </a:t>
            </a:r>
            <a:r>
              <a:rPr lang="en-US" sz="1836" dirty="0" err="1">
                <a:solidFill>
                  <a:schemeClr val="bg1"/>
                </a:solidFill>
              </a:rPr>
              <a:t>vmss</a:t>
            </a:r>
            <a:r>
              <a:rPr lang="en-US" sz="1836" dirty="0">
                <a:solidFill>
                  <a:schemeClr val="bg1"/>
                </a:solidFill>
              </a:rPr>
              <a:t> scale –g </a:t>
            </a:r>
            <a:r>
              <a:rPr lang="en-US" sz="1836" dirty="0" err="1">
                <a:solidFill>
                  <a:schemeClr val="bg1"/>
                </a:solidFill>
              </a:rPr>
              <a:t>rgname</a:t>
            </a:r>
            <a:r>
              <a:rPr lang="en-US" sz="1836" dirty="0">
                <a:solidFill>
                  <a:schemeClr val="bg1"/>
                </a:solidFill>
              </a:rPr>
              <a:t> –n </a:t>
            </a:r>
            <a:r>
              <a:rPr lang="en-US" sz="1836" dirty="0" err="1">
                <a:solidFill>
                  <a:schemeClr val="bg1"/>
                </a:solidFill>
              </a:rPr>
              <a:t>vmssname</a:t>
            </a:r>
            <a:r>
              <a:rPr lang="en-US" sz="1836" dirty="0">
                <a:solidFill>
                  <a:schemeClr val="bg1"/>
                </a:solidFill>
              </a:rPr>
              <a:t> –C 10</a:t>
            </a: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275482" y="5387434"/>
            <a:ext cx="11885514" cy="956818"/>
          </a:xfrm>
          <a:prstGeom prst="rect">
            <a:avLst/>
          </a:prstGeom>
        </p:spPr>
        <p:txBody>
          <a:bodyPr vert="horz" wrap="square" lIns="149217" tIns="93260" rIns="149217" bIns="9326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3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3972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353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730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79851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3029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/>
            <a:r>
              <a:rPr lang="en-US" sz="2448" dirty="0"/>
              <a:t>Note: Use any tool which edits VMSS model (e.g. Resource Explorer)</a:t>
            </a:r>
          </a:p>
          <a:p>
            <a:pPr defTabSz="932563"/>
            <a:r>
              <a:rPr lang="en-US" sz="2448" dirty="0"/>
              <a:t>Portal integration coming soon.. </a:t>
            </a:r>
          </a:p>
        </p:txBody>
      </p:sp>
    </p:spTree>
    <p:extLst>
      <p:ext uri="{BB962C8B-B14F-4D97-AF65-F5344CB8AC3E}">
        <p14:creationId xmlns:p14="http://schemas.microsoft.com/office/powerpoint/2010/main" val="1191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Autoscale</a:t>
            </a:r>
          </a:p>
        </p:txBody>
      </p:sp>
    </p:spTree>
    <p:extLst>
      <p:ext uri="{BB962C8B-B14F-4D97-AF65-F5344CB8AC3E}">
        <p14:creationId xmlns:p14="http://schemas.microsoft.com/office/powerpoint/2010/main" val="26498130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Autoscale: </a:t>
            </a:r>
            <a:r>
              <a:rPr lang="en-US"/>
              <a:t>Why do I care?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92" y="1212850"/>
            <a:ext cx="8344857" cy="5215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2996" y="2720093"/>
            <a:ext cx="715752" cy="2824914"/>
          </a:xfrm>
          <a:prstGeom prst="rect">
            <a:avLst/>
          </a:prstGeom>
          <a:noFill/>
        </p:spPr>
        <p:txBody>
          <a:bodyPr vert="vert270"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1) App Resiliency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11924" y="3895562"/>
            <a:ext cx="2700664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2) Reduced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26915" y="2370366"/>
            <a:ext cx="715752" cy="2486942"/>
          </a:xfrm>
          <a:prstGeom prst="rect">
            <a:avLst/>
          </a:prstGeom>
          <a:noFill/>
        </p:spPr>
        <p:txBody>
          <a:bodyPr vert="vert270"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3) Notifications</a:t>
            </a:r>
          </a:p>
        </p:txBody>
      </p:sp>
    </p:spTree>
    <p:extLst>
      <p:ext uri="{BB962C8B-B14F-4D97-AF65-F5344CB8AC3E}">
        <p14:creationId xmlns:p14="http://schemas.microsoft.com/office/powerpoint/2010/main" val="331244758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6601611" cy="5246834"/>
          </a:xfrm>
        </p:spPr>
        <p:txBody>
          <a:bodyPr/>
          <a:lstStyle/>
          <a:p>
            <a:r>
              <a:rPr lang="en-US" dirty="0"/>
              <a:t>Portal: get started in a few clicks</a:t>
            </a:r>
          </a:p>
          <a:p>
            <a:r>
              <a:rPr lang="en-US" dirty="0"/>
              <a:t>Resource Manager Template: have full control</a:t>
            </a:r>
          </a:p>
          <a:p>
            <a:r>
              <a:rPr lang="en-US" dirty="0"/>
              <a:t>CLI, PowerShell, Resource Explorer, SDKs, etc.</a:t>
            </a:r>
          </a:p>
          <a:p>
            <a:r>
              <a:rPr lang="en-US" dirty="0"/>
              <a:t>In-VM Agent</a:t>
            </a:r>
          </a:p>
          <a:p>
            <a:pPr lvl="1"/>
            <a:r>
              <a:rPr lang="en-US" dirty="0"/>
              <a:t>Windows Azure Diagnostics agent</a:t>
            </a:r>
          </a:p>
          <a:p>
            <a:pPr lvl="1"/>
            <a:r>
              <a:rPr lang="en-US" dirty="0"/>
              <a:t>Linux Azure Diagnostics agent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Autoscale: How do I get it?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430" y="1338124"/>
            <a:ext cx="3757589" cy="51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553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Autoscale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650321" y="5273746"/>
            <a:ext cx="1705077" cy="866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530" kern="0" dirty="0">
                <a:solidFill>
                  <a:sysClr val="windowText" lastClr="000000"/>
                </a:solidFill>
              </a:rPr>
              <a:t>AutoScale service</a:t>
            </a:r>
          </a:p>
          <a:p>
            <a:pPr algn="ctr" defTabSz="932597"/>
            <a:r>
              <a:rPr lang="en-US" sz="1530" kern="0" dirty="0">
                <a:solidFill>
                  <a:sysClr val="windowText" lastClr="000000"/>
                </a:solidFill>
              </a:rPr>
              <a:t>(background job)</a:t>
            </a:r>
          </a:p>
        </p:txBody>
      </p:sp>
      <p:sp>
        <p:nvSpPr>
          <p:cNvPr id="5" name="Rectangle 4"/>
          <p:cNvSpPr/>
          <p:nvPr/>
        </p:nvSpPr>
        <p:spPr>
          <a:xfrm>
            <a:off x="4038784" y="3955009"/>
            <a:ext cx="1374830" cy="709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722" kern="0" dirty="0">
                <a:solidFill>
                  <a:sysClr val="windowText" lastClr="000000"/>
                </a:solidFill>
              </a:rPr>
              <a:t>ARM/CSM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253" y="3968470"/>
            <a:ext cx="1374830" cy="709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722" kern="0" dirty="0">
                <a:solidFill>
                  <a:sysClr val="windowText" lastClr="000000"/>
                </a:solidFill>
              </a:rPr>
              <a:t>Portal</a:t>
            </a:r>
          </a:p>
        </p:txBody>
      </p:sp>
      <p:sp>
        <p:nvSpPr>
          <p:cNvPr id="7" name="Rectangle 6"/>
          <p:cNvSpPr/>
          <p:nvPr/>
        </p:nvSpPr>
        <p:spPr>
          <a:xfrm>
            <a:off x="813161" y="5145039"/>
            <a:ext cx="1374830" cy="709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530" kern="0" dirty="0">
                <a:solidFill>
                  <a:sysClr val="windowText" lastClr="000000"/>
                </a:solidFill>
              </a:rPr>
              <a:t>Insights SDK, PowerShell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8827" y="3874230"/>
            <a:ext cx="1678941" cy="871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722" kern="0" dirty="0">
                <a:solidFill>
                  <a:sysClr val="windowText" lastClr="000000"/>
                </a:solidFill>
              </a:rPr>
              <a:t>Monitoring Service </a:t>
            </a:r>
          </a:p>
          <a:p>
            <a:pPr algn="ctr" defTabSz="932597"/>
            <a:r>
              <a:rPr lang="en-US" sz="1722" kern="0" dirty="0">
                <a:solidFill>
                  <a:sysClr val="windowText" lastClr="000000"/>
                </a:solidFill>
              </a:rPr>
              <a:t>(Insights)</a:t>
            </a:r>
          </a:p>
        </p:txBody>
      </p:sp>
      <p:sp>
        <p:nvSpPr>
          <p:cNvPr id="9" name="Can 8"/>
          <p:cNvSpPr/>
          <p:nvPr/>
        </p:nvSpPr>
        <p:spPr>
          <a:xfrm>
            <a:off x="10347076" y="3707124"/>
            <a:ext cx="1308311" cy="12322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722" kern="0" dirty="0">
                <a:solidFill>
                  <a:sysClr val="windowText" lastClr="000000"/>
                </a:solidFill>
              </a:rPr>
              <a:t>Insights Storage</a:t>
            </a:r>
          </a:p>
        </p:txBody>
      </p:sp>
      <p:cxnSp>
        <p:nvCxnSpPr>
          <p:cNvPr id="12" name="Straight Arrow Connector 11"/>
          <p:cNvCxnSpPr>
            <a:stCxn id="6" idx="3"/>
            <a:endCxn id="5" idx="1"/>
          </p:cNvCxnSpPr>
          <p:nvPr/>
        </p:nvCxnSpPr>
        <p:spPr>
          <a:xfrm flipV="1">
            <a:off x="2178082" y="4309804"/>
            <a:ext cx="1860702" cy="1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7" idx="3"/>
          </p:cNvCxnSpPr>
          <p:nvPr/>
        </p:nvCxnSpPr>
        <p:spPr>
          <a:xfrm flipV="1">
            <a:off x="2187991" y="4458265"/>
            <a:ext cx="1839110" cy="10415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1"/>
          </p:cNvCxnSpPr>
          <p:nvPr/>
        </p:nvCxnSpPr>
        <p:spPr>
          <a:xfrm>
            <a:off x="5413613" y="4309804"/>
            <a:ext cx="8252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9" idx="2"/>
          </p:cNvCxnSpPr>
          <p:nvPr/>
        </p:nvCxnSpPr>
        <p:spPr>
          <a:xfrm>
            <a:off x="7917769" y="4309804"/>
            <a:ext cx="2429308" cy="1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4" idx="0"/>
          </p:cNvCxnSpPr>
          <p:nvPr/>
        </p:nvCxnSpPr>
        <p:spPr>
          <a:xfrm>
            <a:off x="7373692" y="4519150"/>
            <a:ext cx="2129167" cy="7545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3254749" y="4221687"/>
            <a:ext cx="399145" cy="36113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722" kern="0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8" name="Oval 17"/>
          <p:cNvSpPr/>
          <p:nvPr/>
        </p:nvSpPr>
        <p:spPr>
          <a:xfrm>
            <a:off x="5561899" y="4152502"/>
            <a:ext cx="399145" cy="36113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722" kern="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9" name="Oval 18"/>
          <p:cNvSpPr/>
          <p:nvPr/>
        </p:nvSpPr>
        <p:spPr>
          <a:xfrm>
            <a:off x="5635361" y="3258090"/>
            <a:ext cx="399145" cy="36113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722" kern="0" dirty="0">
                <a:solidFill>
                  <a:sysClr val="windowText" lastClr="000000"/>
                </a:solidFill>
              </a:rPr>
              <a:t>3</a:t>
            </a:r>
          </a:p>
        </p:txBody>
      </p:sp>
      <p:cxnSp>
        <p:nvCxnSpPr>
          <p:cNvPr id="20" name="Elbow Connector 19"/>
          <p:cNvCxnSpPr/>
          <p:nvPr/>
        </p:nvCxnSpPr>
        <p:spPr>
          <a:xfrm rot="16200000" flipH="1" flipV="1">
            <a:off x="6146960" y="2745699"/>
            <a:ext cx="80780" cy="2352098"/>
          </a:xfrm>
          <a:prstGeom prst="bentConnector3">
            <a:avLst>
              <a:gd name="adj1" fmla="val -2705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206037" y="4233082"/>
            <a:ext cx="399145" cy="36113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722" kern="0" dirty="0">
                <a:solidFill>
                  <a:sysClr val="windowText" lastClr="000000"/>
                </a:solidFill>
              </a:rPr>
              <a:t>4</a:t>
            </a:r>
          </a:p>
        </p:txBody>
      </p:sp>
      <p:cxnSp>
        <p:nvCxnSpPr>
          <p:cNvPr id="22" name="Elbow Connector 21"/>
          <p:cNvCxnSpPr/>
          <p:nvPr/>
        </p:nvCxnSpPr>
        <p:spPr>
          <a:xfrm rot="5400000" flipH="1">
            <a:off x="6277761" y="2896042"/>
            <a:ext cx="1489801" cy="4998404"/>
          </a:xfrm>
          <a:prstGeom prst="bentConnector4">
            <a:avLst>
              <a:gd name="adj1" fmla="val -14672"/>
              <a:gd name="adj2" fmla="val 10010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88176" y="2257793"/>
            <a:ext cx="27362" cy="17032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304879" y="5442292"/>
            <a:ext cx="399145" cy="36113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722" kern="0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5" name="Oval 24"/>
          <p:cNvSpPr/>
          <p:nvPr/>
        </p:nvSpPr>
        <p:spPr>
          <a:xfrm>
            <a:off x="4328637" y="3270327"/>
            <a:ext cx="399145" cy="36113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722" kern="0" dirty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68405" y="2711034"/>
            <a:ext cx="1601910" cy="36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722" kern="0" dirty="0">
                <a:solidFill>
                  <a:sysClr val="windowText" lastClr="000000"/>
                </a:solidFill>
              </a:rPr>
              <a:t>Scale action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66223" y="6106050"/>
            <a:ext cx="4726374" cy="27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147" kern="0" dirty="0">
                <a:solidFill>
                  <a:sysClr val="windowText" lastClr="000000"/>
                </a:solidFill>
              </a:rPr>
              <a:t>Scale action (ask the Resource Provider to scale, via ARM)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34506" y="3410493"/>
            <a:ext cx="2274398" cy="27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147" kern="0" dirty="0">
                <a:solidFill>
                  <a:sysClr val="windowText" lastClr="000000"/>
                </a:solidFill>
              </a:rPr>
              <a:t>Resource validations/checks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61726" y="3977975"/>
            <a:ext cx="2282605" cy="268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147" kern="0" dirty="0">
                <a:solidFill>
                  <a:sysClr val="windowText" lastClr="000000"/>
                </a:solidFill>
              </a:rPr>
              <a:t>Create/update AutoScale setting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05182" y="4998328"/>
            <a:ext cx="3247402" cy="27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147" kern="0" dirty="0">
                <a:solidFill>
                  <a:sysClr val="windowText" lastClr="000000"/>
                </a:solidFill>
              </a:rPr>
              <a:t>Schedule AutoScale job (runs every 5 minutes)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62004" y="3955010"/>
            <a:ext cx="1937911" cy="27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147" kern="0" dirty="0">
                <a:solidFill>
                  <a:sysClr val="windowText" lastClr="000000"/>
                </a:solidFill>
              </a:rPr>
              <a:t>Insights REST API calls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779090" y="5352152"/>
            <a:ext cx="1217235" cy="709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147" kern="0" dirty="0">
                <a:solidFill>
                  <a:sysClr val="windowText" lastClr="000000"/>
                </a:solidFill>
              </a:rPr>
              <a:t>Log AutoScale trigger events</a:t>
            </a:r>
          </a:p>
        </p:txBody>
      </p:sp>
      <p:cxnSp>
        <p:nvCxnSpPr>
          <p:cNvPr id="33" name="Straight Arrow Connector 32"/>
          <p:cNvCxnSpPr>
            <a:stCxn id="4" idx="3"/>
            <a:endCxn id="32" idx="1"/>
          </p:cNvCxnSpPr>
          <p:nvPr/>
        </p:nvCxnSpPr>
        <p:spPr>
          <a:xfrm>
            <a:off x="10355398" y="5706945"/>
            <a:ext cx="423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488175" y="1038002"/>
            <a:ext cx="1513608" cy="850203"/>
            <a:chOff x="7165720" y="3276805"/>
            <a:chExt cx="1032266" cy="747678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720" y="3298397"/>
              <a:ext cx="636108" cy="726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7793220" y="3276805"/>
              <a:ext cx="404766" cy="70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4278"/>
              <a:r>
                <a:rPr lang="en-US" sz="2250" kern="0" dirty="0">
                  <a:solidFill>
                    <a:sysClr val="windowText" lastClr="000000"/>
                  </a:solidFill>
                  <a:latin typeface="Segoe UI"/>
                </a:rPr>
                <a:t>VM</a:t>
              </a: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4328639" y="937652"/>
            <a:ext cx="4643342" cy="1226776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419" tIns="87419" rIns="32786" bIns="32786" rtlCol="0" anchor="t" anchorCtr="0"/>
          <a:lstStyle/>
          <a:p>
            <a:pPr algn="ctr" defTabSz="891355"/>
            <a:endParaRPr lang="en-US" sz="1530" kern="0" spc="-9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7226227" y="1024342"/>
            <a:ext cx="1513608" cy="850203"/>
            <a:chOff x="7165720" y="3276805"/>
            <a:chExt cx="1032266" cy="747678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720" y="3298397"/>
              <a:ext cx="636108" cy="726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TextBox 70"/>
            <p:cNvSpPr txBox="1"/>
            <p:nvPr/>
          </p:nvSpPr>
          <p:spPr>
            <a:xfrm>
              <a:off x="7793220" y="3276805"/>
              <a:ext cx="404766" cy="70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4278"/>
              <a:r>
                <a:rPr lang="en-US" sz="2250" kern="0" dirty="0">
                  <a:solidFill>
                    <a:sysClr val="windowText" lastClr="000000"/>
                  </a:solidFill>
                  <a:latin typeface="Segoe UI"/>
                </a:rPr>
                <a:t>VM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851173" y="1037462"/>
            <a:ext cx="1513608" cy="850203"/>
            <a:chOff x="7165720" y="3276805"/>
            <a:chExt cx="1032266" cy="747678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720" y="3298397"/>
              <a:ext cx="636108" cy="726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TextBox 73"/>
            <p:cNvSpPr txBox="1"/>
            <p:nvPr/>
          </p:nvSpPr>
          <p:spPr>
            <a:xfrm>
              <a:off x="7793220" y="3276805"/>
              <a:ext cx="404766" cy="703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4278"/>
              <a:r>
                <a:rPr lang="en-US" sz="2250" kern="0" dirty="0">
                  <a:solidFill>
                    <a:sysClr val="windowText" lastClr="000000"/>
                  </a:solidFill>
                  <a:latin typeface="Segoe UI"/>
                </a:rPr>
                <a:t>VM</a:t>
              </a:r>
            </a:p>
          </p:txBody>
        </p:sp>
      </p:grpSp>
      <p:sp>
        <p:nvSpPr>
          <p:cNvPr id="75" name="Rectangle 74"/>
          <p:cNvSpPr/>
          <p:nvPr/>
        </p:nvSpPr>
        <p:spPr>
          <a:xfrm>
            <a:off x="4538812" y="559777"/>
            <a:ext cx="1210164" cy="388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74278"/>
            <a:r>
              <a:rPr lang="en-US" sz="1875" b="1" kern="0" dirty="0">
                <a:solidFill>
                  <a:srgbClr val="FFC000"/>
                </a:solidFill>
                <a:latin typeface="Segoe UI"/>
              </a:rPr>
              <a:t>Scale Set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40624" y="1770592"/>
            <a:ext cx="670340" cy="42818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174863" tIns="139891" rIns="174863" bIns="139891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574"/>
              </a:spcAft>
            </a:pPr>
            <a:r>
              <a:rPr lang="en-US" sz="105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22949" y="1791795"/>
            <a:ext cx="670340" cy="42818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174863" tIns="139891" rIns="174863" bIns="139891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574"/>
              </a:spcAft>
            </a:pPr>
            <a:r>
              <a:rPr lang="en-US" sz="105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WAD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638563" y="1829609"/>
            <a:ext cx="670340" cy="42818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174863" tIns="139891" rIns="174863" bIns="139891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574"/>
              </a:spcAft>
            </a:pPr>
            <a:r>
              <a:rPr lang="en-US" sz="105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WAD</a:t>
            </a:r>
          </a:p>
        </p:txBody>
      </p:sp>
      <p:cxnSp>
        <p:nvCxnSpPr>
          <p:cNvPr id="79" name="Elbow Connector 78"/>
          <p:cNvCxnSpPr/>
          <p:nvPr/>
        </p:nvCxnSpPr>
        <p:spPr>
          <a:xfrm rot="16200000" flipH="1">
            <a:off x="7383525" y="4440150"/>
            <a:ext cx="961569" cy="15720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10964" y="5403590"/>
            <a:ext cx="2955416" cy="27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32597"/>
            <a:r>
              <a:rPr lang="en-US" sz="1147" kern="0" dirty="0">
                <a:solidFill>
                  <a:sysClr val="windowText" lastClr="000000"/>
                </a:solidFill>
              </a:rPr>
              <a:t>Job collects metrics for AutoScale rules</a:t>
            </a:r>
          </a:p>
        </p:txBody>
      </p:sp>
      <p:sp>
        <p:nvSpPr>
          <p:cNvPr id="106" name="Can 105"/>
          <p:cNvSpPr/>
          <p:nvPr/>
        </p:nvSpPr>
        <p:spPr>
          <a:xfrm>
            <a:off x="5917916" y="2457876"/>
            <a:ext cx="1308311" cy="609852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530" kern="0" dirty="0">
                <a:solidFill>
                  <a:sysClr val="windowText" lastClr="000000"/>
                </a:solidFill>
              </a:rPr>
              <a:t>WAD metrics</a:t>
            </a:r>
          </a:p>
        </p:txBody>
      </p:sp>
      <p:cxnSp>
        <p:nvCxnSpPr>
          <p:cNvPr id="108" name="Straight Arrow Connector 107"/>
          <p:cNvCxnSpPr>
            <a:stCxn id="76" idx="2"/>
          </p:cNvCxnSpPr>
          <p:nvPr/>
        </p:nvCxnSpPr>
        <p:spPr>
          <a:xfrm>
            <a:off x="5275794" y="2198776"/>
            <a:ext cx="685249" cy="3235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77" idx="2"/>
            <a:endCxn id="106" idx="1"/>
          </p:cNvCxnSpPr>
          <p:nvPr/>
        </p:nvCxnSpPr>
        <p:spPr>
          <a:xfrm>
            <a:off x="6558119" y="2219979"/>
            <a:ext cx="13952" cy="2378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78" idx="2"/>
          </p:cNvCxnSpPr>
          <p:nvPr/>
        </p:nvCxnSpPr>
        <p:spPr>
          <a:xfrm flipH="1">
            <a:off x="7217851" y="2257794"/>
            <a:ext cx="755883" cy="28808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6" idx="3"/>
          </p:cNvCxnSpPr>
          <p:nvPr/>
        </p:nvCxnSpPr>
        <p:spPr>
          <a:xfrm>
            <a:off x="6572071" y="3067728"/>
            <a:ext cx="0" cy="8065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2973478" y="2257684"/>
            <a:ext cx="1527690" cy="494398"/>
          </a:xfrm>
          <a:prstGeom prst="rect">
            <a:avLst/>
          </a:prstGeom>
          <a:noFill/>
        </p:spPr>
        <p:txBody>
          <a:bodyPr wrap="square" lIns="174863" tIns="139891" rIns="174863" bIns="139891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574"/>
              </a:spcAft>
            </a:pPr>
            <a:r>
              <a:rPr lang="en-US" sz="153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capacity = n</a:t>
            </a:r>
          </a:p>
        </p:txBody>
      </p:sp>
      <p:sp>
        <p:nvSpPr>
          <p:cNvPr id="2" name="Rectangle 1"/>
          <p:cNvSpPr/>
          <p:nvPr/>
        </p:nvSpPr>
        <p:spPr>
          <a:xfrm>
            <a:off x="2251686" y="6501610"/>
            <a:ext cx="9283205" cy="383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>
              <a:lnSpc>
                <a:spcPct val="107000"/>
              </a:lnSpc>
              <a:spcAft>
                <a:spcPts val="765"/>
              </a:spcAft>
            </a:pPr>
            <a:r>
              <a:rPr lang="en-US" sz="1722" u="sng" kern="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https://github.com/Azure/azure-quickstart-templates</a:t>
            </a:r>
            <a:endParaRPr lang="en-US" sz="1722" kern="0" dirty="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106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3175"/>
            <a:ext cx="5863880" cy="4151506"/>
          </a:xfrm>
        </p:spPr>
        <p:txBody>
          <a:bodyPr/>
          <a:lstStyle/>
          <a:p>
            <a:r>
              <a:rPr lang="en-US" dirty="0"/>
              <a:t>Simultaneously:</a:t>
            </a:r>
          </a:p>
          <a:p>
            <a:pPr lvl="1"/>
            <a:r>
              <a:rPr lang="en-US" dirty="0"/>
              <a:t>Scale on a specific day</a:t>
            </a:r>
          </a:p>
          <a:p>
            <a:pPr lvl="1"/>
            <a:r>
              <a:rPr lang="en-US" dirty="0"/>
              <a:t>Scale on a recurring schedule</a:t>
            </a:r>
          </a:p>
          <a:p>
            <a:pPr lvl="1"/>
            <a:r>
              <a:rPr lang="en-US" dirty="0"/>
              <a:t>Scale on multiple resource metrics</a:t>
            </a:r>
          </a:p>
          <a:p>
            <a:pPr lvl="1"/>
            <a:endParaRPr lang="en-US" dirty="0"/>
          </a:p>
          <a:p>
            <a:r>
              <a:rPr lang="en-US" dirty="0"/>
              <a:t>Defined in </a:t>
            </a:r>
            <a:r>
              <a:rPr lang="en-US" dirty="0" err="1"/>
              <a:t>Microsoft.Insights</a:t>
            </a:r>
            <a:r>
              <a:rPr lang="en-US" dirty="0"/>
              <a:t> Autoscale </a:t>
            </a:r>
            <a:r>
              <a:rPr lang="en-US"/>
              <a:t>rules resource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Autoscale: </a:t>
            </a:r>
            <a:r>
              <a:rPr lang="en-US"/>
              <a:t>What </a:t>
            </a:r>
            <a:r>
              <a:rPr lang="en-US" dirty="0"/>
              <a:t>about</a:t>
            </a:r>
            <a:r>
              <a:rPr lang="en-US"/>
              <a:t> complex scenarios?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96" y="1180366"/>
            <a:ext cx="4909769" cy="56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272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6455689" cy="3265317"/>
          </a:xfrm>
        </p:spPr>
        <p:txBody>
          <a:bodyPr/>
          <a:lstStyle/>
          <a:p>
            <a:r>
              <a:rPr lang="en-US" dirty="0"/>
              <a:t>See scale events in the </a:t>
            </a:r>
            <a:r>
              <a:rPr lang="en-US" dirty="0">
                <a:hlinkClick r:id="rId3"/>
              </a:rPr>
              <a:t>Activity Logs</a:t>
            </a:r>
            <a:endParaRPr lang="en-US" dirty="0"/>
          </a:p>
          <a:p>
            <a:r>
              <a:rPr lang="en-US" dirty="0"/>
              <a:t>See the underlying data through the </a:t>
            </a:r>
            <a:r>
              <a:rPr lang="en-US" dirty="0">
                <a:hlinkClick r:id="rId4"/>
              </a:rPr>
              <a:t>REST API</a:t>
            </a:r>
            <a:endParaRPr lang="en-US" dirty="0"/>
          </a:p>
          <a:p>
            <a:pPr lvl="1"/>
            <a:r>
              <a:rPr lang="en-US" dirty="0"/>
              <a:t>Or </a:t>
            </a:r>
            <a:r>
              <a:rPr lang="en-US" dirty="0">
                <a:hlinkClick r:id="rId5"/>
              </a:rPr>
              <a:t>Azure Storage Explorer</a:t>
            </a:r>
            <a:r>
              <a:rPr lang="en-US" dirty="0"/>
              <a:t> (in-VM metrics only</a:t>
            </a:r>
            <a:r>
              <a:rPr lang="en-US"/>
              <a:t>)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Autoscale: Can I debug it?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637" y="1299676"/>
            <a:ext cx="5283548" cy="44202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9575609" y="5062704"/>
            <a:ext cx="1270117" cy="337513"/>
          </a:xfrm>
          <a:prstGeom prst="rect">
            <a:avLst/>
          </a:prstGeom>
          <a:noFill/>
          <a:ln w="762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32938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125663"/>
            <a:ext cx="11887200" cy="2179058"/>
          </a:xfrm>
        </p:spPr>
        <p:txBody>
          <a:bodyPr/>
          <a:lstStyle/>
          <a:p>
            <a:pPr lvl="0"/>
            <a:r>
              <a:rPr lang="en-US" sz="7200" cap="all" dirty="0">
                <a:latin typeface="Gill Sans Light"/>
              </a:rPr>
              <a:t>What are Virtual machine Scale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5914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1"/>
            <a:ext cx="5662976" cy="3339149"/>
          </a:xfrm>
        </p:spPr>
        <p:txBody>
          <a:bodyPr/>
          <a:lstStyle/>
          <a:p>
            <a:r>
              <a:rPr lang="en-US" dirty="0"/>
              <a:t>Auto-email your ops team!</a:t>
            </a:r>
          </a:p>
          <a:p>
            <a:r>
              <a:rPr lang="en-US" dirty="0"/>
              <a:t>Integrate with external APIs via Event Hooks</a:t>
            </a:r>
          </a:p>
          <a:p>
            <a:pPr lvl="1"/>
            <a:r>
              <a:rPr lang="en-US" dirty="0"/>
              <a:t>Comes with basic payload</a:t>
            </a:r>
          </a:p>
          <a:p>
            <a:pPr lvl="1"/>
            <a:r>
              <a:rPr lang="en-US" dirty="0"/>
              <a:t>Add your </a:t>
            </a:r>
            <a:r>
              <a:rPr lang="en-US"/>
              <a:t>own payload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Autoscale: Can Azure notify me?</a:t>
            </a:r>
          </a:p>
        </p:txBody>
      </p:sp>
      <p:pic>
        <p:nvPicPr>
          <p:cNvPr id="1026" name="Picture 2" descr="https://attachment.outlook.office.net/owa/negat@microsoft.com/service.svc/s/GetAttachmentThumbnail?id=AAMkADBiMmFhZmJhLWE2OGYtNGRhMy04ZDEyLWY0NjgxZThhMzNhYwBGAAAAAABckSSyHp9iRrEc2J7bFIiQBwBZpBJzFGPDSJllDRcYdQ0zAAAAMaPZAAC4L43jNawrR5Vm0Dbcf8vmAAD1s0oNAAABEgAQAPdvqnZKntJGlV%2FjbuIu9t8%3D&amp;thumbnailType=2&amp;X-OWA-CANARY=Hiqeg4nxcE6zutwFN7o11vDmekwD5NMYvS43PEDWkkM300Oompf_kw5GwtdHqCTE-3NTJFlLE2A.&amp;token=c9eee8a2-598a-4b76-b4f9-9e378ea7ce98&amp;owa=outlook.office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678" y="1212849"/>
            <a:ext cx="2804458" cy="42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" y="5031228"/>
            <a:ext cx="12434711" cy="14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1409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&amp; Upgrades</a:t>
            </a:r>
          </a:p>
        </p:txBody>
      </p:sp>
    </p:spTree>
    <p:extLst>
      <p:ext uri="{BB962C8B-B14F-4D97-AF65-F5344CB8AC3E}">
        <p14:creationId xmlns:p14="http://schemas.microsoft.com/office/powerpoint/2010/main" val="32593596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- portal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6" y="1428394"/>
            <a:ext cx="10785007" cy="4253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032" y="1212849"/>
            <a:ext cx="6820777" cy="5622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867" y="1763052"/>
            <a:ext cx="4225331" cy="49732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646" y="1421421"/>
            <a:ext cx="6989278" cy="5205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7006" y="1212847"/>
            <a:ext cx="7911368" cy="532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7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5552" y="1788785"/>
            <a:ext cx="6963270" cy="1042029"/>
          </a:xfrm>
        </p:spPr>
        <p:txBody>
          <a:bodyPr/>
          <a:lstStyle/>
          <a:p>
            <a:r>
              <a:rPr lang="en-US" sz="3599" dirty="0"/>
              <a:t>Application updates</a:t>
            </a:r>
          </a:p>
          <a:p>
            <a:pPr lvl="1"/>
            <a:r>
              <a:rPr lang="en-US" sz="2000" dirty="0"/>
              <a:t>E.g. Configuration manager /container orchestrator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update a scale set?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842962" y="5672599"/>
            <a:ext cx="3422457" cy="640206"/>
          </a:xfrm>
          <a:prstGeom prst="rect">
            <a:avLst/>
          </a:prstGeom>
        </p:spPr>
        <p:txBody>
          <a:bodyPr vert="horz" wrap="square" lIns="149196" tIns="93247" rIns="149196" bIns="93247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68" indent="-342768" defTabSz="932384">
              <a:defRPr/>
            </a:pPr>
            <a:r>
              <a:rPr lang="en-US" sz="3199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Upgrade VMs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842960" y="5196784"/>
            <a:ext cx="6459742" cy="640206"/>
          </a:xfrm>
          <a:prstGeom prst="rect">
            <a:avLst/>
          </a:prstGeom>
        </p:spPr>
        <p:txBody>
          <a:bodyPr vert="horz" wrap="square" lIns="149196" tIns="93247" rIns="149196" bIns="93247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68" indent="-342768" defTabSz="932384">
              <a:defRPr/>
            </a:pPr>
            <a:r>
              <a:rPr lang="en-US" sz="3199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Update image reference in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345553" y="3091093"/>
            <a:ext cx="4417276" cy="97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390" indent="-571390" defTabSz="932597">
              <a:buFont typeface="Arial" panose="020B0604020202020204" pitchFamily="34" charset="0"/>
              <a:buChar char="•"/>
            </a:pPr>
            <a:r>
              <a:rPr lang="en-US" sz="3599" kern="0" dirty="0">
                <a:solidFill>
                  <a:sysClr val="windowText" lastClr="000000"/>
                </a:solidFill>
                <a:latin typeface="+mj-lt"/>
              </a:rPr>
              <a:t>In-guest updates</a:t>
            </a:r>
          </a:p>
          <a:p>
            <a:pPr marL="809115" lvl="1" indent="-342834" defTabSz="932597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ysClr val="windowText" lastClr="000000"/>
                </a:solidFill>
              </a:rPr>
              <a:t>E.g. Patch extension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1670" y="4602816"/>
            <a:ext cx="4497977" cy="6590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390" indent="-571390" defTabSz="932597">
              <a:buFont typeface="Arial" panose="020B0604020202020204" pitchFamily="34" charset="0"/>
              <a:buChar char="•"/>
            </a:pPr>
            <a:r>
              <a:rPr lang="en-US" sz="3599" kern="0" dirty="0">
                <a:solidFill>
                  <a:sysClr val="windowText" lastClr="000000"/>
                </a:solidFill>
                <a:latin typeface="+mj-lt"/>
              </a:rPr>
              <a:t>VM image updates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7593185" y="1806818"/>
            <a:ext cx="2253542" cy="34422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17930" y="3168966"/>
            <a:ext cx="1804052" cy="205593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04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SKU</a:t>
            </a:r>
          </a:p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04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Version</a:t>
            </a:r>
          </a:p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04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Image URI</a:t>
            </a:r>
          </a:p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040" kern="0" dirty="0">
                <a:solidFill>
                  <a:sysClr val="windowText" lastClr="000000"/>
                </a:solidFill>
              </a:rPr>
              <a:t>VM size</a:t>
            </a:r>
            <a:endParaRPr lang="en-US" sz="2040" kern="0" dirty="0">
              <a:solidFill>
                <a:schemeClr val="accent2"/>
              </a:solidFill>
            </a:endParaRPr>
          </a:p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040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Extensions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065" y="2072773"/>
            <a:ext cx="1096193" cy="10961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605" y="1815873"/>
            <a:ext cx="634065" cy="6340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933" y="4562719"/>
            <a:ext cx="634065" cy="6340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837" y="2741450"/>
            <a:ext cx="634065" cy="6340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932" y="3652085"/>
            <a:ext cx="634065" cy="634065"/>
          </a:xfrm>
          <a:prstGeom prst="rect">
            <a:avLst/>
          </a:prstGeom>
        </p:spPr>
      </p:pic>
      <p:sp>
        <p:nvSpPr>
          <p:cNvPr id="24" name="Arrow: Right 23"/>
          <p:cNvSpPr/>
          <p:nvPr/>
        </p:nvSpPr>
        <p:spPr bwMode="auto">
          <a:xfrm>
            <a:off x="9458392" y="1937104"/>
            <a:ext cx="504110" cy="27133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b="1" kern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22541" y="5259162"/>
            <a:ext cx="2253542" cy="58386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040" kern="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capacity</a:t>
            </a:r>
          </a:p>
        </p:txBody>
      </p:sp>
      <p:sp>
        <p:nvSpPr>
          <p:cNvPr id="26" name="Arrow: Right 25"/>
          <p:cNvSpPr/>
          <p:nvPr/>
        </p:nvSpPr>
        <p:spPr bwMode="auto">
          <a:xfrm>
            <a:off x="9463001" y="5415423"/>
            <a:ext cx="504110" cy="27133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b="1" kern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350837" y="5192324"/>
            <a:ext cx="634065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2448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6964002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25" grpId="0"/>
      <p:bldP spid="26" grpId="0" animBg="1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55978" y="6542395"/>
            <a:ext cx="7434284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/>
            <a:r>
              <a:rPr lang="en-US" kern="0" dirty="0">
                <a:solidFill>
                  <a:sysClr val="windowText" lastClr="000000"/>
                </a:solidFill>
              </a:rPr>
              <a:t>For </a:t>
            </a:r>
            <a:r>
              <a:rPr lang="en-US" b="1" kern="0" dirty="0">
                <a:solidFill>
                  <a:sysClr val="windowText" lastClr="000000"/>
                </a:solidFill>
              </a:rPr>
              <a:t>VMSS Editor </a:t>
            </a:r>
            <a:r>
              <a:rPr lang="en-US" kern="0" dirty="0">
                <a:solidFill>
                  <a:sysClr val="windowText" lastClr="000000"/>
                </a:solidFill>
              </a:rPr>
              <a:t>see </a:t>
            </a:r>
            <a:r>
              <a:rPr lang="en-US" kern="0" dirty="0">
                <a:solidFill>
                  <a:sysClr val="windowText" lastClr="000000"/>
                </a:solidFill>
                <a:hlinkClick r:id="rId3"/>
              </a:rPr>
              <a:t>https://github.com/gbowerman/vmssdashboard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75482" y="1339290"/>
          <a:ext cx="11885516" cy="3455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758">
                  <a:extLst>
                    <a:ext uri="{9D8B030D-6E8A-4147-A177-3AD203B41FA5}">
                      <a16:colId xmlns:a16="http://schemas.microsoft.com/office/drawing/2014/main" val="152527980"/>
                    </a:ext>
                  </a:extLst>
                </a:gridCol>
                <a:gridCol w="5942758">
                  <a:extLst>
                    <a:ext uri="{9D8B030D-6E8A-4147-A177-3AD203B41FA5}">
                      <a16:colId xmlns:a16="http://schemas.microsoft.com/office/drawing/2014/main" val="3500248357"/>
                    </a:ext>
                  </a:extLst>
                </a:gridCol>
              </a:tblGrid>
              <a:tr h="378222">
                <a:tc>
                  <a:txBody>
                    <a:bodyPr/>
                    <a:lstStyle/>
                    <a:p>
                      <a:r>
                        <a:rPr lang="en-US" sz="1800" dirty="0"/>
                        <a:t>Reference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Link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87445822"/>
                  </a:ext>
                </a:extLst>
              </a:tr>
              <a:tr h="528475">
                <a:tc>
                  <a:txBody>
                    <a:bodyPr/>
                    <a:lstStyle/>
                    <a:p>
                      <a:r>
                        <a:rPr lang="en-US" sz="1600" dirty="0"/>
                        <a:t>Creating Virtual Machine Scale Sets using PowerShell cmdlets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linkClick r:id="rId4"/>
                        </a:rPr>
                        <a:t>https://azure.microsoft.com/en-us/documentation/articles/virtual-machines-windows-vmss-powershell-creating/</a:t>
                      </a:r>
                      <a:endParaRPr lang="en-US" sz="14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522901556"/>
                  </a:ext>
                </a:extLst>
              </a:tr>
              <a:tr h="528475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Quickly create a scale set using the Azure CLI</a:t>
                      </a:r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linkClick r:id="rId5"/>
                        </a:rPr>
                        <a:t>https://azure.microsoft.com/en-us/documentation/articles/virtual-machine-scale-sets-cli-quick-create/</a:t>
                      </a:r>
                      <a:r>
                        <a:rPr lang="en-US" sz="1400" dirty="0"/>
                        <a:t> </a:t>
                      </a:r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850457089"/>
                  </a:ext>
                </a:extLst>
              </a:tr>
              <a:tr h="590649">
                <a:tc>
                  <a:txBody>
                    <a:bodyPr/>
                    <a:lstStyle/>
                    <a:p>
                      <a:r>
                        <a:rPr lang="en-US" sz="1600"/>
                        <a:t>Azure</a:t>
                      </a:r>
                      <a:r>
                        <a:rPr lang="en-US" sz="1600" baseline="0"/>
                        <a:t> Autoscale Best Practices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hlinkClick r:id="rId6"/>
                        </a:rPr>
                        <a:t>https://azure.microsoft.com/en-us/documentation/articles/insights-autoscale-best-practices/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518414315"/>
                  </a:ext>
                </a:extLst>
              </a:tr>
              <a:tr h="839343">
                <a:tc>
                  <a:txBody>
                    <a:bodyPr/>
                    <a:lstStyle/>
                    <a:p>
                      <a:r>
                        <a:rPr lang="en-US" sz="1600"/>
                        <a:t>Azure Autoscale Emails and Webhooks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hlinkClick r:id="rId7"/>
                        </a:rPr>
                        <a:t>https://azure.microsoft.com/en-us/documentation/articles/insights-autoscale-to-webhook-email/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2580573362"/>
                  </a:ext>
                </a:extLst>
              </a:tr>
              <a:tr h="590649">
                <a:tc>
                  <a:txBody>
                    <a:bodyPr/>
                    <a:lstStyle/>
                    <a:p>
                      <a:r>
                        <a:rPr lang="en-US" sz="1600"/>
                        <a:t>Integrate Pager Duty with Azure Resources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8"/>
                        </a:rPr>
                        <a:t>https://www.pagerduty.com/docs/guides/azure-integration-guide/</a:t>
                      </a:r>
                      <a:endParaRPr lang="en-US" sz="1600" dirty="0"/>
                    </a:p>
                  </a:txBody>
                  <a:tcPr marL="93260" marR="93260" marT="46630" marB="46630"/>
                </a:tc>
                <a:extLst>
                  <a:ext uri="{0D108BD9-81ED-4DB2-BD59-A6C34878D82A}">
                    <a16:rowId xmlns:a16="http://schemas.microsoft.com/office/drawing/2014/main" val="376795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8583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requirements of a modern cloud app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1456537" y="2140969"/>
            <a:ext cx="4022333" cy="335334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3571595" y="4118011"/>
            <a:ext cx="1569698" cy="9783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1673228" y="4087481"/>
            <a:ext cx="1685080" cy="100891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70" y="4223481"/>
            <a:ext cx="634065" cy="63406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29" y="4223479"/>
            <a:ext cx="634065" cy="634065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 bwMode="auto">
          <a:xfrm>
            <a:off x="1689593" y="2785307"/>
            <a:ext cx="3442730" cy="11724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18" y="2945574"/>
            <a:ext cx="795824" cy="79582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33" y="2945574"/>
            <a:ext cx="795824" cy="79582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62" y="2955256"/>
            <a:ext cx="795824" cy="79582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01" y="5046130"/>
            <a:ext cx="553650" cy="55365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762" y="2020013"/>
            <a:ext cx="656067" cy="65606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28" y="4223479"/>
            <a:ext cx="795824" cy="79582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98" y="4223479"/>
            <a:ext cx="795824" cy="79582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252269" y="5369278"/>
            <a:ext cx="1396865" cy="45673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12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Virtual Network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495995" y="4975065"/>
            <a:ext cx="1396865" cy="45673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12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Availability Set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404063" y="5001612"/>
            <a:ext cx="1396865" cy="45673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12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Availability Set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740570" y="2437063"/>
            <a:ext cx="1396865" cy="45673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12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Load Balancing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14942" y="3623571"/>
            <a:ext cx="1396865" cy="456776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12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Compute nodes</a:t>
            </a:r>
          </a:p>
        </p:txBody>
      </p:sp>
      <p:sp>
        <p:nvSpPr>
          <p:cNvPr id="75" name="Rectangle 74"/>
          <p:cNvSpPr/>
          <p:nvPr/>
        </p:nvSpPr>
        <p:spPr bwMode="auto">
          <a:xfrm>
            <a:off x="1740570" y="4144061"/>
            <a:ext cx="1564231" cy="8752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3625101" y="4177416"/>
            <a:ext cx="1470806" cy="8752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48619" y="4722631"/>
            <a:ext cx="1358140" cy="45673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122" kern="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Control nodes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698564" y="2805818"/>
            <a:ext cx="3442729" cy="1172110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46003" y="2140969"/>
            <a:ext cx="6217356" cy="18502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6298" indent="-466298" defTabSz="932597">
              <a:buFont typeface="Arial" panose="020B0604020202020204" pitchFamily="34" charset="0"/>
              <a:buChar char="•"/>
            </a:pPr>
            <a:r>
              <a:rPr lang="en-US" sz="2856" kern="0" dirty="0">
                <a:solidFill>
                  <a:sysClr val="windowText" lastClr="000000"/>
                </a:solidFill>
              </a:rPr>
              <a:t>Transparent, automatic, rapid scale</a:t>
            </a:r>
          </a:p>
          <a:p>
            <a:pPr marL="466298" indent="-466298" defTabSz="932597">
              <a:buFont typeface="Arial" panose="020B0604020202020204" pitchFamily="34" charset="0"/>
              <a:buChar char="•"/>
            </a:pPr>
            <a:r>
              <a:rPr lang="en-US" sz="2856" kern="0" dirty="0">
                <a:solidFill>
                  <a:sysClr val="windowText" lastClr="000000"/>
                </a:solidFill>
              </a:rPr>
              <a:t>Simple manageability</a:t>
            </a:r>
          </a:p>
          <a:p>
            <a:pPr marL="466298" indent="-466298" defTabSz="932597">
              <a:buFont typeface="Arial" panose="020B0604020202020204" pitchFamily="34" charset="0"/>
              <a:buChar char="•"/>
            </a:pPr>
            <a:r>
              <a:rPr lang="en-US" sz="2856" kern="0" dirty="0">
                <a:solidFill>
                  <a:sysClr val="windowText" lastClr="000000"/>
                </a:solidFill>
              </a:rPr>
              <a:t>High availability</a:t>
            </a:r>
          </a:p>
          <a:p>
            <a:pPr marL="466298" indent="-466298" defTabSz="932597">
              <a:buFont typeface="Arial" panose="020B0604020202020204" pitchFamily="34" charset="0"/>
              <a:buChar char="•"/>
            </a:pPr>
            <a:r>
              <a:rPr lang="en-US" sz="2856" kern="0" dirty="0">
                <a:solidFill>
                  <a:sysClr val="windowText" lastClr="000000"/>
                </a:solidFill>
              </a:rPr>
              <a:t>Security - Patching / upgrades </a:t>
            </a:r>
          </a:p>
        </p:txBody>
      </p:sp>
    </p:spTree>
    <p:extLst>
      <p:ext uri="{BB962C8B-B14F-4D97-AF65-F5344CB8AC3E}">
        <p14:creationId xmlns:p14="http://schemas.microsoft.com/office/powerpoint/2010/main" val="78091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6" grpId="0" animBg="1"/>
      <p:bldP spid="65" grpId="0"/>
      <p:bldP spid="66" grpId="0"/>
      <p:bldP spid="67" grpId="0"/>
      <p:bldP spid="68" grpId="0"/>
      <p:bldP spid="74" grpId="0"/>
      <p:bldP spid="75" grpId="0" animBg="1"/>
      <p:bldP spid="76" grpId="0" animBg="1"/>
      <p:bldP spid="81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20473" y="5177985"/>
            <a:ext cx="8535472" cy="59072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48" dirty="0">
                <a:solidFill>
                  <a:schemeClr val="tx1"/>
                </a:solidFill>
              </a:rPr>
              <a:t>VMs and VM Scale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913340" y="5850772"/>
            <a:ext cx="4559685" cy="6104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Azure Public Cloud</a:t>
            </a:r>
          </a:p>
        </p:txBody>
      </p:sp>
      <p:sp>
        <p:nvSpPr>
          <p:cNvPr id="7" name="Rectangle 6"/>
          <p:cNvSpPr/>
          <p:nvPr/>
        </p:nvSpPr>
        <p:spPr>
          <a:xfrm>
            <a:off x="2920472" y="5857939"/>
            <a:ext cx="3871381" cy="6104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Azure Pack Private Cloud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20472" y="4525341"/>
            <a:ext cx="8535473" cy="540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48" dirty="0">
                <a:solidFill>
                  <a:schemeClr val="tx1"/>
                </a:solidFill>
              </a:rPr>
              <a:t>VM Extensions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20472" y="3828053"/>
            <a:ext cx="3871381" cy="58516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tx1"/>
                </a:solidFill>
              </a:rPr>
              <a:t>SCALR, </a:t>
            </a:r>
            <a:r>
              <a:rPr lang="en-US" sz="1836" dirty="0" err="1">
                <a:solidFill>
                  <a:schemeClr val="tx1"/>
                </a:solidFill>
              </a:rPr>
              <a:t>RightScale</a:t>
            </a:r>
            <a:r>
              <a:rPr lang="en-US" sz="1836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sz="1836" dirty="0" err="1">
                <a:solidFill>
                  <a:schemeClr val="tx1"/>
                </a:solidFill>
              </a:rPr>
              <a:t>Mesos</a:t>
            </a:r>
            <a:r>
              <a:rPr lang="en-US" sz="1836" dirty="0">
                <a:solidFill>
                  <a:schemeClr val="tx1"/>
                </a:solidFill>
              </a:rPr>
              <a:t>, Swarm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13338" y="3136052"/>
            <a:ext cx="1873443" cy="13235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 Fabric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(VMs and Containers)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946434" y="3136052"/>
            <a:ext cx="999010" cy="1273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4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913338" y="2335694"/>
            <a:ext cx="1872482" cy="6177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40" dirty="0">
                <a:solidFill>
                  <a:schemeClr val="tx1"/>
                </a:solidFill>
              </a:rPr>
              <a:t>App Service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38154" y="2431500"/>
            <a:ext cx="999010" cy="557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Media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913342" y="1683498"/>
            <a:ext cx="965588" cy="5515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>
                <a:solidFill>
                  <a:schemeClr val="tx1"/>
                </a:solidFill>
              </a:rPr>
              <a:t>Web </a:t>
            </a:r>
            <a:br>
              <a:rPr lang="en-US" sz="1632" dirty="0">
                <a:solidFill>
                  <a:schemeClr val="tx1"/>
                </a:solidFill>
              </a:rPr>
            </a:br>
            <a:r>
              <a:rPr lang="en-US" sz="1632" dirty="0">
                <a:solidFill>
                  <a:schemeClr val="tx1"/>
                </a:solidFill>
              </a:rPr>
              <a:t>Apps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987458" y="1679565"/>
            <a:ext cx="785405" cy="5411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sz="1428" dirty="0">
                <a:solidFill>
                  <a:schemeClr val="tx1"/>
                </a:solidFill>
              </a:rPr>
              <a:t>Apps</a:t>
            </a:r>
          </a:p>
        </p:txBody>
      </p:sp>
      <p:sp>
        <p:nvSpPr>
          <p:cNvPr id="3" name="Left Brace 2"/>
          <p:cNvSpPr/>
          <p:nvPr/>
        </p:nvSpPr>
        <p:spPr>
          <a:xfrm>
            <a:off x="2557455" y="4513893"/>
            <a:ext cx="121613" cy="124337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40" name="Left Brace 39"/>
          <p:cNvSpPr/>
          <p:nvPr/>
        </p:nvSpPr>
        <p:spPr>
          <a:xfrm>
            <a:off x="2540118" y="5857939"/>
            <a:ext cx="133521" cy="61041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41" name="Left Brace 40"/>
          <p:cNvSpPr/>
          <p:nvPr/>
        </p:nvSpPr>
        <p:spPr>
          <a:xfrm>
            <a:off x="2494875" y="3093220"/>
            <a:ext cx="236398" cy="66374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2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20472" y="3089650"/>
            <a:ext cx="3871381" cy="6673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 err="1">
                <a:solidFill>
                  <a:schemeClr val="tx1"/>
                </a:solidFill>
              </a:rPr>
              <a:t>Apprenda</a:t>
            </a:r>
            <a:r>
              <a:rPr lang="en-US" sz="1836" dirty="0">
                <a:solidFill>
                  <a:schemeClr val="tx1"/>
                </a:solidFill>
              </a:rPr>
              <a:t>, </a:t>
            </a:r>
            <a:r>
              <a:rPr lang="en-US" sz="1836" dirty="0" err="1">
                <a:solidFill>
                  <a:schemeClr val="tx1"/>
                </a:solidFill>
              </a:rPr>
              <a:t>CloudFoundry</a:t>
            </a:r>
            <a:endParaRPr lang="en-US" sz="1836" dirty="0">
              <a:solidFill>
                <a:schemeClr val="tx1"/>
              </a:solidFill>
            </a:endParaRPr>
          </a:p>
          <a:p>
            <a:pPr algn="ctr"/>
            <a:r>
              <a:rPr lang="en-US" sz="1836" dirty="0" err="1">
                <a:solidFill>
                  <a:schemeClr val="tx1"/>
                </a:solidFill>
              </a:rPr>
              <a:t>OpenShift</a:t>
            </a:r>
            <a:r>
              <a:rPr lang="en-US" sz="1836" dirty="0">
                <a:solidFill>
                  <a:schemeClr val="tx1"/>
                </a:solidFill>
              </a:rPr>
              <a:t>, </a:t>
            </a:r>
            <a:r>
              <a:rPr lang="en-US" sz="1836" dirty="0" err="1">
                <a:solidFill>
                  <a:schemeClr val="tx1"/>
                </a:solidFill>
              </a:rPr>
              <a:t>Jelastic</a:t>
            </a:r>
            <a:r>
              <a:rPr lang="en-US" sz="1836" dirty="0">
                <a:solidFill>
                  <a:schemeClr val="tx1"/>
                </a:solidFill>
              </a:rPr>
              <a:t>, Marathon</a:t>
            </a:r>
          </a:p>
        </p:txBody>
      </p:sp>
      <p:sp>
        <p:nvSpPr>
          <p:cNvPr id="4" name="Rectangle 3"/>
          <p:cNvSpPr/>
          <p:nvPr/>
        </p:nvSpPr>
        <p:spPr>
          <a:xfrm>
            <a:off x="842742" y="5857939"/>
            <a:ext cx="1628285" cy="55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42742" y="4856970"/>
            <a:ext cx="1628285" cy="55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tx1"/>
                </a:solidFill>
              </a:rPr>
              <a:t>IaaS and IaaS+</a:t>
            </a:r>
          </a:p>
        </p:txBody>
      </p:sp>
      <p:sp>
        <p:nvSpPr>
          <p:cNvPr id="54" name="Rectangle 53"/>
          <p:cNvSpPr/>
          <p:nvPr/>
        </p:nvSpPr>
        <p:spPr>
          <a:xfrm>
            <a:off x="842742" y="3002436"/>
            <a:ext cx="1628285" cy="55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tx1"/>
                </a:solidFill>
              </a:rPr>
              <a:t>General Compute </a:t>
            </a:r>
            <a:r>
              <a:rPr lang="en-US" sz="1836" dirty="0" err="1">
                <a:solidFill>
                  <a:schemeClr val="tx1"/>
                </a:solidFill>
              </a:rPr>
              <a:t>PaaS</a:t>
            </a:r>
            <a:endParaRPr lang="en-US" sz="1836" dirty="0">
              <a:solidFill>
                <a:schemeClr val="tx1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>
            <a:off x="6626962" y="1682437"/>
            <a:ext cx="156291" cy="13199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28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99037" y="2111106"/>
            <a:ext cx="1628287" cy="55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>
                <a:solidFill>
                  <a:schemeClr val="tx1"/>
                </a:solidFill>
              </a:rPr>
              <a:t>Vertical Compute </a:t>
            </a:r>
            <a:r>
              <a:rPr lang="en-US" sz="1632" dirty="0" err="1">
                <a:solidFill>
                  <a:schemeClr val="tx1"/>
                </a:solidFill>
              </a:rPr>
              <a:t>PaaS</a:t>
            </a:r>
            <a:endParaRPr lang="en-US" sz="1632" dirty="0">
              <a:solidFill>
                <a:schemeClr val="tx1"/>
              </a:solidFill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2920473" y="5177985"/>
            <a:ext cx="8535472" cy="59072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48" dirty="0">
                <a:solidFill>
                  <a:schemeClr val="tx1"/>
                </a:solidFill>
              </a:rPr>
              <a:t>VMs and VM Scale Sets</a:t>
            </a:r>
          </a:p>
        </p:txBody>
      </p:sp>
      <p:sp>
        <p:nvSpPr>
          <p:cNvPr id="10" name="Rectangle 5"/>
          <p:cNvSpPr/>
          <p:nvPr/>
        </p:nvSpPr>
        <p:spPr>
          <a:xfrm>
            <a:off x="6913340" y="5850772"/>
            <a:ext cx="4559685" cy="6104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Azure Public Cloud</a:t>
            </a:r>
          </a:p>
        </p:txBody>
      </p:sp>
      <p:sp>
        <p:nvSpPr>
          <p:cNvPr id="12" name="Rectangle 6"/>
          <p:cNvSpPr/>
          <p:nvPr/>
        </p:nvSpPr>
        <p:spPr>
          <a:xfrm>
            <a:off x="2920472" y="5857939"/>
            <a:ext cx="3871381" cy="6104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1"/>
                </a:solidFill>
              </a:rPr>
              <a:t>Azure Stack Private Cloud</a:t>
            </a:r>
          </a:p>
        </p:txBody>
      </p:sp>
      <p:sp>
        <p:nvSpPr>
          <p:cNvPr id="13" name="Rectangle 10"/>
          <p:cNvSpPr/>
          <p:nvPr/>
        </p:nvSpPr>
        <p:spPr>
          <a:xfrm>
            <a:off x="2920472" y="4525341"/>
            <a:ext cx="8535473" cy="5405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48" dirty="0">
                <a:solidFill>
                  <a:schemeClr val="tx1"/>
                </a:solidFill>
              </a:rPr>
              <a:t>VM Extensions</a:t>
            </a:r>
          </a:p>
        </p:txBody>
      </p:sp>
      <p:sp>
        <p:nvSpPr>
          <p:cNvPr id="15" name="Rectangle 21"/>
          <p:cNvSpPr/>
          <p:nvPr/>
        </p:nvSpPr>
        <p:spPr>
          <a:xfrm>
            <a:off x="2920472" y="3828053"/>
            <a:ext cx="3871381" cy="58516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tx1"/>
                </a:solidFill>
              </a:rPr>
              <a:t>SCALR, </a:t>
            </a:r>
            <a:r>
              <a:rPr lang="en-US" sz="1836" dirty="0" err="1">
                <a:solidFill>
                  <a:schemeClr val="tx1"/>
                </a:solidFill>
              </a:rPr>
              <a:t>RightScale</a:t>
            </a:r>
            <a:r>
              <a:rPr lang="en-US" sz="1836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sz="1836" dirty="0" err="1">
                <a:solidFill>
                  <a:schemeClr val="tx1"/>
                </a:solidFill>
              </a:rPr>
              <a:t>Mesos</a:t>
            </a:r>
            <a:r>
              <a:rPr lang="en-US" sz="1836" dirty="0">
                <a:solidFill>
                  <a:schemeClr val="tx1"/>
                </a:solidFill>
              </a:rPr>
              <a:t>, Swarm</a:t>
            </a:r>
          </a:p>
        </p:txBody>
      </p:sp>
      <p:sp>
        <p:nvSpPr>
          <p:cNvPr id="16" name="Rectangle 29"/>
          <p:cNvSpPr/>
          <p:nvPr/>
        </p:nvSpPr>
        <p:spPr>
          <a:xfrm>
            <a:off x="6913338" y="3136052"/>
            <a:ext cx="1873443" cy="132356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 Fabric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(VMs and Containers)</a:t>
            </a:r>
          </a:p>
        </p:txBody>
      </p:sp>
      <p:sp>
        <p:nvSpPr>
          <p:cNvPr id="17" name="Rectangle 34"/>
          <p:cNvSpPr/>
          <p:nvPr/>
        </p:nvSpPr>
        <p:spPr>
          <a:xfrm>
            <a:off x="8946434" y="3136052"/>
            <a:ext cx="999010" cy="12731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4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8" name="Rectangle 35"/>
          <p:cNvSpPr/>
          <p:nvPr/>
        </p:nvSpPr>
        <p:spPr>
          <a:xfrm>
            <a:off x="6913338" y="2335694"/>
            <a:ext cx="1872482" cy="6177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40" dirty="0">
                <a:solidFill>
                  <a:schemeClr val="tx1"/>
                </a:solidFill>
              </a:rPr>
              <a:t>App Service</a:t>
            </a:r>
          </a:p>
        </p:txBody>
      </p:sp>
      <p:sp>
        <p:nvSpPr>
          <p:cNvPr id="19" name="Rectangle 36"/>
          <p:cNvSpPr/>
          <p:nvPr/>
        </p:nvSpPr>
        <p:spPr>
          <a:xfrm>
            <a:off x="8938154" y="2431500"/>
            <a:ext cx="999010" cy="557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Media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0" name="Rectangle 37"/>
          <p:cNvSpPr/>
          <p:nvPr/>
        </p:nvSpPr>
        <p:spPr>
          <a:xfrm>
            <a:off x="6913342" y="1683498"/>
            <a:ext cx="965588" cy="5515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>
                <a:solidFill>
                  <a:schemeClr val="tx1"/>
                </a:solidFill>
              </a:rPr>
              <a:t>Web </a:t>
            </a:r>
            <a:br>
              <a:rPr lang="en-US" sz="1632" dirty="0">
                <a:solidFill>
                  <a:schemeClr val="tx1"/>
                </a:solidFill>
              </a:rPr>
            </a:br>
            <a:r>
              <a:rPr lang="en-US" sz="1632" dirty="0">
                <a:solidFill>
                  <a:schemeClr val="tx1"/>
                </a:solidFill>
              </a:rPr>
              <a:t>Apps</a:t>
            </a:r>
          </a:p>
        </p:txBody>
      </p:sp>
      <p:sp>
        <p:nvSpPr>
          <p:cNvPr id="21" name="Rectangle 38"/>
          <p:cNvSpPr/>
          <p:nvPr/>
        </p:nvSpPr>
        <p:spPr>
          <a:xfrm>
            <a:off x="7987458" y="1679565"/>
            <a:ext cx="785405" cy="5411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28" dirty="0">
                <a:solidFill>
                  <a:schemeClr val="tx1"/>
                </a:solidFill>
              </a:rPr>
              <a:t>Mobile</a:t>
            </a:r>
          </a:p>
          <a:p>
            <a:pPr algn="ctr"/>
            <a:r>
              <a:rPr lang="en-US" sz="1428" dirty="0">
                <a:solidFill>
                  <a:schemeClr val="tx1"/>
                </a:solidFill>
              </a:rPr>
              <a:t>Apps</a:t>
            </a:r>
          </a:p>
        </p:txBody>
      </p:sp>
      <p:sp>
        <p:nvSpPr>
          <p:cNvPr id="24" name="Left Brace 2"/>
          <p:cNvSpPr/>
          <p:nvPr/>
        </p:nvSpPr>
        <p:spPr>
          <a:xfrm>
            <a:off x="2557455" y="4513893"/>
            <a:ext cx="121613" cy="124337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28" name="Left Brace 39"/>
          <p:cNvSpPr/>
          <p:nvPr/>
        </p:nvSpPr>
        <p:spPr>
          <a:xfrm>
            <a:off x="2540118" y="5857939"/>
            <a:ext cx="133521" cy="61041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2"/>
          </a:p>
        </p:txBody>
      </p:sp>
      <p:sp>
        <p:nvSpPr>
          <p:cNvPr id="45" name="Left Brace 40"/>
          <p:cNvSpPr/>
          <p:nvPr/>
        </p:nvSpPr>
        <p:spPr>
          <a:xfrm>
            <a:off x="2494875" y="3093220"/>
            <a:ext cx="236398" cy="66374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2">
              <a:solidFill>
                <a:schemeClr val="bg1"/>
              </a:solidFill>
            </a:endParaRPr>
          </a:p>
        </p:txBody>
      </p:sp>
      <p:sp>
        <p:nvSpPr>
          <p:cNvPr id="47" name="Rectangle 45"/>
          <p:cNvSpPr/>
          <p:nvPr/>
        </p:nvSpPr>
        <p:spPr>
          <a:xfrm>
            <a:off x="2920472" y="3089650"/>
            <a:ext cx="3871381" cy="66731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 err="1">
                <a:solidFill>
                  <a:schemeClr val="tx1"/>
                </a:solidFill>
              </a:rPr>
              <a:t>Apprenda</a:t>
            </a:r>
            <a:r>
              <a:rPr lang="en-US" sz="1836" dirty="0">
                <a:solidFill>
                  <a:schemeClr val="tx1"/>
                </a:solidFill>
              </a:rPr>
              <a:t>, </a:t>
            </a:r>
            <a:r>
              <a:rPr lang="en-US" sz="1836" dirty="0" err="1">
                <a:solidFill>
                  <a:schemeClr val="tx1"/>
                </a:solidFill>
              </a:rPr>
              <a:t>CloudFoundry</a:t>
            </a:r>
            <a:endParaRPr lang="en-US" sz="1836" dirty="0">
              <a:solidFill>
                <a:schemeClr val="tx1"/>
              </a:solidFill>
            </a:endParaRPr>
          </a:p>
          <a:p>
            <a:pPr algn="ctr"/>
            <a:r>
              <a:rPr lang="en-US" sz="1836" dirty="0" err="1">
                <a:solidFill>
                  <a:schemeClr val="tx1"/>
                </a:solidFill>
              </a:rPr>
              <a:t>OpenShift</a:t>
            </a:r>
            <a:r>
              <a:rPr lang="en-US" sz="1836" dirty="0">
                <a:solidFill>
                  <a:schemeClr val="tx1"/>
                </a:solidFill>
              </a:rPr>
              <a:t>, </a:t>
            </a:r>
            <a:r>
              <a:rPr lang="en-US" sz="1836" dirty="0" err="1">
                <a:solidFill>
                  <a:schemeClr val="tx1"/>
                </a:solidFill>
              </a:rPr>
              <a:t>Jelastic</a:t>
            </a:r>
            <a:r>
              <a:rPr lang="en-US" sz="1836" dirty="0">
                <a:solidFill>
                  <a:schemeClr val="tx1"/>
                </a:solidFill>
              </a:rPr>
              <a:t>, Marathon</a:t>
            </a:r>
          </a:p>
        </p:txBody>
      </p:sp>
      <p:sp>
        <p:nvSpPr>
          <p:cNvPr id="48" name="Rectangle 3"/>
          <p:cNvSpPr/>
          <p:nvPr/>
        </p:nvSpPr>
        <p:spPr>
          <a:xfrm>
            <a:off x="842742" y="5857939"/>
            <a:ext cx="1628285" cy="55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49" name="Rectangle 52"/>
          <p:cNvSpPr/>
          <p:nvPr/>
        </p:nvSpPr>
        <p:spPr>
          <a:xfrm>
            <a:off x="842742" y="4856970"/>
            <a:ext cx="1628285" cy="55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tx1"/>
                </a:solidFill>
              </a:rPr>
              <a:t>IaaS and IaaS+</a:t>
            </a:r>
          </a:p>
        </p:txBody>
      </p:sp>
      <p:sp>
        <p:nvSpPr>
          <p:cNvPr id="50" name="Rectangle 53"/>
          <p:cNvSpPr/>
          <p:nvPr/>
        </p:nvSpPr>
        <p:spPr>
          <a:xfrm>
            <a:off x="842742" y="3002436"/>
            <a:ext cx="1628285" cy="55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tx1"/>
                </a:solidFill>
              </a:rPr>
              <a:t>General Compute </a:t>
            </a:r>
            <a:r>
              <a:rPr lang="en-US" sz="1836" dirty="0" err="1">
                <a:solidFill>
                  <a:schemeClr val="tx1"/>
                </a:solidFill>
              </a:rPr>
              <a:t>PaaS</a:t>
            </a:r>
            <a:endParaRPr lang="en-US" sz="1836" dirty="0">
              <a:solidFill>
                <a:schemeClr val="tx1"/>
              </a:solidFill>
            </a:endParaRPr>
          </a:p>
        </p:txBody>
      </p:sp>
      <p:sp>
        <p:nvSpPr>
          <p:cNvPr id="51" name="Left Brace 24"/>
          <p:cNvSpPr/>
          <p:nvPr/>
        </p:nvSpPr>
        <p:spPr>
          <a:xfrm>
            <a:off x="6626962" y="1682437"/>
            <a:ext cx="156291" cy="13199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28">
              <a:solidFill>
                <a:schemeClr val="bg1"/>
              </a:solidFill>
            </a:endParaRPr>
          </a:p>
        </p:txBody>
      </p:sp>
      <p:sp>
        <p:nvSpPr>
          <p:cNvPr id="52" name="Rectangle 25"/>
          <p:cNvSpPr/>
          <p:nvPr/>
        </p:nvSpPr>
        <p:spPr>
          <a:xfrm>
            <a:off x="4999037" y="2111106"/>
            <a:ext cx="1628287" cy="55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2" dirty="0">
                <a:solidFill>
                  <a:schemeClr val="tx1"/>
                </a:solidFill>
              </a:rPr>
              <a:t>Vertical Compute </a:t>
            </a:r>
            <a:r>
              <a:rPr lang="en-US" sz="1632" dirty="0" err="1">
                <a:solidFill>
                  <a:schemeClr val="tx1"/>
                </a:solidFill>
              </a:rPr>
              <a:t>PaaS</a:t>
            </a:r>
            <a:endParaRPr lang="en-US" sz="1632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-1629250" y="15617"/>
            <a:ext cx="10666487" cy="99046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999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Choice at Every Layer</a:t>
            </a:r>
          </a:p>
        </p:txBody>
      </p:sp>
      <p:sp>
        <p:nvSpPr>
          <p:cNvPr id="31" name="Left Brace 30"/>
          <p:cNvSpPr/>
          <p:nvPr/>
        </p:nvSpPr>
        <p:spPr>
          <a:xfrm>
            <a:off x="2483639" y="3805580"/>
            <a:ext cx="236398" cy="66374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32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70627" y="3837254"/>
            <a:ext cx="1628285" cy="557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tx1"/>
                </a:solidFill>
              </a:rPr>
              <a:t>Cluster Orchestration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105097" y="3119063"/>
            <a:ext cx="1335267" cy="1290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HDInsight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22387" y="2430462"/>
            <a:ext cx="8552553" cy="4029690"/>
            <a:chOff x="3072872" y="2583900"/>
            <a:chExt cx="8552553" cy="4029690"/>
          </a:xfrm>
        </p:grpSpPr>
        <p:sp>
          <p:nvSpPr>
            <p:cNvPr id="55" name="Rectangle 4"/>
            <p:cNvSpPr/>
            <p:nvPr/>
          </p:nvSpPr>
          <p:spPr>
            <a:xfrm>
              <a:off x="3072873" y="5330385"/>
              <a:ext cx="8535472" cy="59072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48" dirty="0">
                  <a:solidFill>
                    <a:schemeClr val="tx1"/>
                  </a:solidFill>
                </a:rPr>
                <a:t>VMs and VM Scale Sets</a:t>
              </a:r>
            </a:p>
          </p:txBody>
        </p:sp>
        <p:sp>
          <p:nvSpPr>
            <p:cNvPr id="56" name="Rectangle 5"/>
            <p:cNvSpPr/>
            <p:nvPr/>
          </p:nvSpPr>
          <p:spPr>
            <a:xfrm>
              <a:off x="7065740" y="6003172"/>
              <a:ext cx="4559685" cy="61041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 dirty="0">
                  <a:solidFill>
                    <a:schemeClr val="tx1"/>
                  </a:solidFill>
                </a:rPr>
                <a:t>Azure Public Cloud</a:t>
              </a:r>
            </a:p>
          </p:txBody>
        </p:sp>
        <p:sp>
          <p:nvSpPr>
            <p:cNvPr id="57" name="Rectangle 10"/>
            <p:cNvSpPr/>
            <p:nvPr/>
          </p:nvSpPr>
          <p:spPr>
            <a:xfrm>
              <a:off x="3072872" y="4677741"/>
              <a:ext cx="8535473" cy="540523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48" dirty="0">
                  <a:solidFill>
                    <a:schemeClr val="tx1"/>
                  </a:solidFill>
                </a:rPr>
                <a:t>VM Extensions</a:t>
              </a:r>
            </a:p>
          </p:txBody>
        </p:sp>
        <p:sp>
          <p:nvSpPr>
            <p:cNvPr id="58" name="Rectangle 21"/>
            <p:cNvSpPr/>
            <p:nvPr/>
          </p:nvSpPr>
          <p:spPr>
            <a:xfrm>
              <a:off x="3072872" y="3980453"/>
              <a:ext cx="3871381" cy="58516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36" dirty="0">
                  <a:solidFill>
                    <a:schemeClr val="tx1"/>
                  </a:solidFill>
                </a:rPr>
                <a:t>SCALR, </a:t>
              </a:r>
              <a:r>
                <a:rPr lang="en-US" sz="1836" dirty="0" err="1">
                  <a:solidFill>
                    <a:schemeClr val="tx1"/>
                  </a:solidFill>
                </a:rPr>
                <a:t>RightScale</a:t>
              </a:r>
              <a:r>
                <a:rPr lang="en-US" sz="1836" dirty="0">
                  <a:solidFill>
                    <a:schemeClr val="tx1"/>
                  </a:solidFill>
                </a:rPr>
                <a:t>, </a:t>
              </a:r>
            </a:p>
            <a:p>
              <a:pPr algn="ctr"/>
              <a:r>
                <a:rPr lang="en-US" sz="1836" dirty="0" err="1">
                  <a:solidFill>
                    <a:schemeClr val="tx1"/>
                  </a:solidFill>
                </a:rPr>
                <a:t>Mesos</a:t>
              </a:r>
              <a:r>
                <a:rPr lang="en-US" sz="1836" dirty="0">
                  <a:solidFill>
                    <a:schemeClr val="tx1"/>
                  </a:solidFill>
                </a:rPr>
                <a:t>, Swarm</a:t>
              </a:r>
            </a:p>
          </p:txBody>
        </p:sp>
        <p:sp>
          <p:nvSpPr>
            <p:cNvPr id="59" name="Rectangle 34"/>
            <p:cNvSpPr/>
            <p:nvPr/>
          </p:nvSpPr>
          <p:spPr>
            <a:xfrm>
              <a:off x="9098834" y="3288452"/>
              <a:ext cx="999010" cy="1273191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40" dirty="0">
                  <a:solidFill>
                    <a:schemeClr val="tx1"/>
                  </a:solidFill>
                </a:rPr>
                <a:t>Batch</a:t>
              </a:r>
            </a:p>
          </p:txBody>
        </p:sp>
        <p:sp>
          <p:nvSpPr>
            <p:cNvPr id="60" name="Rectangle 36"/>
            <p:cNvSpPr/>
            <p:nvPr/>
          </p:nvSpPr>
          <p:spPr>
            <a:xfrm>
              <a:off x="9090554" y="2583900"/>
              <a:ext cx="999010" cy="557144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Media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257497" y="3271463"/>
              <a:ext cx="1335267" cy="129018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/>
                  </a:solidFill>
                </a:rPr>
                <a:t>HDInsight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130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2" y="1213174"/>
            <a:ext cx="6247513" cy="5439819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Scale</a:t>
            </a:r>
            <a:r>
              <a:rPr lang="en-US" sz="2400" dirty="0"/>
              <a:t> - Deploy identical resources </a:t>
            </a:r>
          </a:p>
          <a:p>
            <a:pPr lvl="1"/>
            <a:r>
              <a:rPr lang="en-US" sz="1800" dirty="0"/>
              <a:t>Easily</a:t>
            </a:r>
          </a:p>
          <a:p>
            <a:pPr lvl="1"/>
            <a:r>
              <a:rPr lang="en-US" sz="1800" dirty="0"/>
              <a:t>Rapidly</a:t>
            </a:r>
          </a:p>
          <a:p>
            <a:pPr lvl="1"/>
            <a:r>
              <a:rPr lang="en-US" sz="1800" dirty="0"/>
              <a:t>At scale.. 10s – 10,000s of cores</a:t>
            </a:r>
          </a:p>
          <a:p>
            <a:r>
              <a:rPr lang="en-US" sz="2400" b="1" dirty="0"/>
              <a:t>Customization</a:t>
            </a:r>
            <a:r>
              <a:rPr lang="en-US" sz="2400" dirty="0"/>
              <a:t> – PaaS-like ease of use with custom infrastructure requirements</a:t>
            </a:r>
          </a:p>
          <a:p>
            <a:r>
              <a:rPr lang="en-US" sz="2400" b="1" dirty="0"/>
              <a:t>Availability</a:t>
            </a:r>
            <a:r>
              <a:rPr lang="en-US" sz="2400" dirty="0"/>
              <a:t> - Roll out updates without service interruption</a:t>
            </a:r>
          </a:p>
          <a:p>
            <a:r>
              <a:rPr lang="en-US" sz="2400" b="1" dirty="0"/>
              <a:t>Low cost - </a:t>
            </a:r>
            <a:r>
              <a:rPr lang="en-US" sz="2400" dirty="0"/>
              <a:t>Dynamically increase/decrease compute power to optimize costs</a:t>
            </a:r>
            <a:endParaRPr lang="en-US" sz="2400" b="1" dirty="0"/>
          </a:p>
          <a:p>
            <a:r>
              <a:rPr lang="en-US" sz="2400" b="1" dirty="0"/>
              <a:t>Elasticity</a:t>
            </a:r>
            <a:r>
              <a:rPr lang="en-US" sz="2400" dirty="0"/>
              <a:t> - Automatically scale to changing demand</a:t>
            </a:r>
          </a:p>
          <a:p>
            <a:endParaRPr lang="en-US" sz="2000" dirty="0"/>
          </a:p>
          <a:p>
            <a:pPr lvl="1"/>
            <a:endParaRPr lang="en-US" sz="1199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 provide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780" y="1082271"/>
            <a:ext cx="5138014" cy="30245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5482" y="6525842"/>
            <a:ext cx="10732422" cy="382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384"/>
            <a:r>
              <a:rPr lang="en-US" sz="1836" u="sng" kern="0" dirty="0">
                <a:solidFill>
                  <a:srgbClr val="0563C1"/>
                </a:solidFill>
                <a:latin typeface="Segoe UI" panose="020B0502040204020203" pitchFamily="34" charset="0"/>
                <a:ea typeface="Calibri" panose="020F0502020204030204" pitchFamily="34" charset="0"/>
                <a:hlinkClick r:id="rId4"/>
              </a:rPr>
              <a:t>https://azure.microsoft.com/en-us/documentation/services/virtual-machines-scale-sets/</a:t>
            </a:r>
            <a:r>
              <a:rPr lang="en-US" sz="1836" kern="0" dirty="0">
                <a:solidFill>
                  <a:srgbClr val="505050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endParaRPr lang="en-US" sz="2448" kern="0" dirty="0">
              <a:solidFill>
                <a:srgbClr val="50505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780" y="4349825"/>
            <a:ext cx="5186957" cy="193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14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Scale Sets in Azure Resource Manager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804906" y="1463042"/>
            <a:ext cx="7354932" cy="4320445"/>
            <a:chOff x="6581595" y="1441329"/>
            <a:chExt cx="4310600" cy="4401481"/>
          </a:xfrm>
        </p:grpSpPr>
        <p:sp>
          <p:nvSpPr>
            <p:cNvPr id="86" name="Rounded Rectangle 85"/>
            <p:cNvSpPr/>
            <p:nvPr/>
          </p:nvSpPr>
          <p:spPr bwMode="auto">
            <a:xfrm>
              <a:off x="6581595" y="1830772"/>
              <a:ext cx="4310600" cy="4012038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87395" tIns="87395" rIns="32777" bIns="32777" rtlCol="0" anchor="t" anchorCtr="0"/>
            <a:lstStyle/>
            <a:p>
              <a:pPr algn="ctr" defTabSz="891053">
                <a:defRPr/>
              </a:pPr>
              <a:endParaRPr lang="en-US" sz="1530" kern="0" spc="-98" dirty="0">
                <a:solidFill>
                  <a:schemeClr val="accent2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674924" y="1441329"/>
              <a:ext cx="1119129" cy="3956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73982">
                <a:defRPr/>
              </a:pPr>
              <a:r>
                <a:rPr lang="en-US" sz="1875" kern="0" dirty="0">
                  <a:solidFill>
                    <a:schemeClr val="accent2"/>
                  </a:solidFill>
                  <a:latin typeface="Segoe UI"/>
                </a:rPr>
                <a:t>Resource Group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1260343" y="2449107"/>
            <a:ext cx="6498046" cy="2834529"/>
            <a:chOff x="7021426" y="2789655"/>
            <a:chExt cx="1874816" cy="1296510"/>
          </a:xfrm>
        </p:grpSpPr>
        <p:sp>
          <p:nvSpPr>
            <p:cNvPr id="89" name="Rounded Rectangle 88"/>
            <p:cNvSpPr/>
            <p:nvPr/>
          </p:nvSpPr>
          <p:spPr bwMode="auto">
            <a:xfrm>
              <a:off x="7021426" y="2789655"/>
              <a:ext cx="1874816" cy="1296510"/>
            </a:xfrm>
            <a:prstGeom prst="roundRect">
              <a:avLst/>
            </a:prstGeom>
            <a:noFill/>
            <a:ln>
              <a:solidFill>
                <a:srgbClr val="DFB274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87395" tIns="87395" rIns="32777" bIns="32777" rtlCol="0" anchor="t" anchorCtr="0"/>
            <a:lstStyle/>
            <a:p>
              <a:pPr algn="ctr" defTabSz="891053">
                <a:defRPr/>
              </a:pPr>
              <a:endParaRPr lang="en-US" sz="1530" kern="0" spc="-9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882823" y="2798606"/>
              <a:ext cx="218494" cy="13726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873982">
                <a:defRPr/>
              </a:pPr>
              <a:r>
                <a:rPr lang="en-US" sz="1312" b="1" kern="0" dirty="0">
                  <a:solidFill>
                    <a:schemeClr val="accent2"/>
                  </a:solidFill>
                  <a:latin typeface="Segoe UI"/>
                </a:rPr>
                <a:t>Subnet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592554" y="3931104"/>
            <a:ext cx="2329424" cy="1048744"/>
            <a:chOff x="9090658" y="4150669"/>
            <a:chExt cx="2374309" cy="1381603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8135" y="4777272"/>
              <a:ext cx="754999" cy="75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9090658" y="4150669"/>
              <a:ext cx="2374309" cy="589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73982">
                <a:defRPr/>
              </a:pPr>
              <a:r>
                <a:rPr lang="en-US" sz="2250" kern="0" dirty="0">
                  <a:solidFill>
                    <a:sysClr val="windowText" lastClr="000000"/>
                  </a:solidFill>
                  <a:latin typeface="Segoe UI"/>
                </a:rPr>
                <a:t>Scalable Storage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535652" y="2955640"/>
            <a:ext cx="1513180" cy="849962"/>
            <a:chOff x="7165720" y="3276805"/>
            <a:chExt cx="1032266" cy="747678"/>
          </a:xfrm>
        </p:grpSpPr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720" y="3298397"/>
              <a:ext cx="636108" cy="726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TextBox 95"/>
            <p:cNvSpPr txBox="1"/>
            <p:nvPr/>
          </p:nvSpPr>
          <p:spPr>
            <a:xfrm>
              <a:off x="7793220" y="3276805"/>
              <a:ext cx="404766" cy="70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3982">
                <a:defRPr/>
              </a:pPr>
              <a:r>
                <a:rPr lang="en-US" sz="2250" kern="0" dirty="0">
                  <a:solidFill>
                    <a:sysClr val="windowText" lastClr="000000"/>
                  </a:solidFill>
                  <a:latin typeface="Segoe UI"/>
                </a:rPr>
                <a:t>VM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751402" y="3903286"/>
            <a:ext cx="1813189" cy="1012874"/>
            <a:chOff x="6535565" y="4156939"/>
            <a:chExt cx="1897124" cy="1059763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4276" y="4640457"/>
              <a:ext cx="778436" cy="576245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6535565" y="4156939"/>
              <a:ext cx="1897124" cy="467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73982">
                <a:defRPr/>
              </a:pPr>
              <a:r>
                <a:rPr lang="en-US" sz="2250" kern="0" dirty="0">
                  <a:solidFill>
                    <a:sysClr val="windowText" lastClr="000000"/>
                  </a:solidFill>
                  <a:latin typeface="Segoe UI"/>
                </a:rPr>
                <a:t>Scalable NIC</a:t>
              </a: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6892431" y="3090816"/>
            <a:ext cx="1071107" cy="1071076"/>
          </a:xfrm>
          <a:prstGeom prst="rect">
            <a:avLst/>
          </a:prstGeom>
          <a:noFill/>
        </p:spPr>
        <p:txBody>
          <a:bodyPr wrap="square" lIns="171378" tIns="137101" rIns="171378" bIns="137101" rtlCol="0">
            <a:spAutoFit/>
          </a:bodyPr>
          <a:lstStyle/>
          <a:p>
            <a:pPr defTabSz="873982">
              <a:lnSpc>
                <a:spcPct val="90000"/>
              </a:lnSpc>
              <a:spcAft>
                <a:spcPts val="562"/>
              </a:spcAft>
              <a:defRPr/>
            </a:pPr>
            <a:r>
              <a:rPr lang="en-US" sz="5622" kern="0" dirty="0">
                <a:solidFill>
                  <a:sysClr val="windowText" lastClr="000000"/>
                </a:solidFill>
                <a:latin typeface="Segoe UI"/>
              </a:rPr>
              <a:t>…</a:t>
            </a:r>
          </a:p>
        </p:txBody>
      </p:sp>
      <p:sp>
        <p:nvSpPr>
          <p:cNvPr id="138" name="Rounded Rectangle 137"/>
          <p:cNvSpPr/>
          <p:nvPr/>
        </p:nvSpPr>
        <p:spPr bwMode="auto">
          <a:xfrm>
            <a:off x="1376164" y="2855319"/>
            <a:ext cx="6283826" cy="2192961"/>
          </a:xfrm>
          <a:prstGeom prst="round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87395" tIns="87395" rIns="32777" bIns="32777" rtlCol="0" anchor="t" anchorCtr="0"/>
          <a:lstStyle/>
          <a:p>
            <a:pPr algn="ctr" defTabSz="891053">
              <a:defRPr/>
            </a:pPr>
            <a:endParaRPr lang="en-US" sz="1530" kern="0" spc="-9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4272926" y="2941986"/>
            <a:ext cx="1513180" cy="849962"/>
            <a:chOff x="7165720" y="3276805"/>
            <a:chExt cx="1032266" cy="747678"/>
          </a:xfrm>
        </p:grpSpPr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720" y="3298397"/>
              <a:ext cx="636108" cy="726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TextBox 140"/>
            <p:cNvSpPr txBox="1"/>
            <p:nvPr/>
          </p:nvSpPr>
          <p:spPr>
            <a:xfrm>
              <a:off x="7793220" y="3276805"/>
              <a:ext cx="404766" cy="70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3982">
                <a:defRPr/>
              </a:pPr>
              <a:r>
                <a:rPr lang="en-US" sz="2250" kern="0" dirty="0">
                  <a:solidFill>
                    <a:sysClr val="windowText" lastClr="000000"/>
                  </a:solidFill>
                  <a:latin typeface="Segoe UI"/>
                </a:rPr>
                <a:t>VM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898263" y="2955101"/>
            <a:ext cx="1513180" cy="849962"/>
            <a:chOff x="7165720" y="3276805"/>
            <a:chExt cx="1032266" cy="747678"/>
          </a:xfrm>
        </p:grpSpPr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720" y="3298397"/>
              <a:ext cx="636108" cy="726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4" name="TextBox 143"/>
            <p:cNvSpPr txBox="1"/>
            <p:nvPr/>
          </p:nvSpPr>
          <p:spPr>
            <a:xfrm>
              <a:off x="7793220" y="3276805"/>
              <a:ext cx="404766" cy="70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3982">
                <a:defRPr/>
              </a:pPr>
              <a:r>
                <a:rPr lang="en-US" sz="2250" kern="0" dirty="0">
                  <a:solidFill>
                    <a:sysClr val="windowText" lastClr="000000"/>
                  </a:solidFill>
                  <a:latin typeface="Segoe UI"/>
                </a:rPr>
                <a:t>VM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5683674" y="2944909"/>
            <a:ext cx="1513180" cy="849962"/>
            <a:chOff x="7165720" y="3276805"/>
            <a:chExt cx="1032266" cy="747678"/>
          </a:xfrm>
        </p:grpSpPr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720" y="3298397"/>
              <a:ext cx="636108" cy="726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7" name="TextBox 146"/>
            <p:cNvSpPr txBox="1"/>
            <p:nvPr/>
          </p:nvSpPr>
          <p:spPr>
            <a:xfrm>
              <a:off x="7793220" y="3276805"/>
              <a:ext cx="404766" cy="704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73982">
                <a:defRPr/>
              </a:pPr>
              <a:r>
                <a:rPr lang="en-US" sz="2250" kern="0" dirty="0">
                  <a:solidFill>
                    <a:sysClr val="windowText" lastClr="000000"/>
                  </a:solidFill>
                  <a:latin typeface="Segoe UI"/>
                </a:rPr>
                <a:t>VM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586275" y="2477552"/>
            <a:ext cx="1209993" cy="388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73982">
              <a:defRPr/>
            </a:pPr>
            <a:r>
              <a:rPr lang="en-US" sz="1875" b="1" kern="0" dirty="0">
                <a:solidFill>
                  <a:schemeClr val="accent2"/>
                </a:solidFill>
                <a:latin typeface="Segoe UI"/>
              </a:rPr>
              <a:t>Scale Set</a:t>
            </a:r>
          </a:p>
        </p:txBody>
      </p:sp>
      <p:sp>
        <p:nvSpPr>
          <p:cNvPr id="6" name="Rectangle 5"/>
          <p:cNvSpPr/>
          <p:nvPr/>
        </p:nvSpPr>
        <p:spPr>
          <a:xfrm>
            <a:off x="5878631" y="3953518"/>
            <a:ext cx="1549354" cy="447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73982">
              <a:defRPr/>
            </a:pPr>
            <a:r>
              <a:rPr lang="en-US" sz="2250" kern="0" dirty="0">
                <a:solidFill>
                  <a:schemeClr val="bg2">
                    <a:lumMod val="25000"/>
                  </a:schemeClr>
                </a:solidFill>
                <a:latin typeface="Segoe UI"/>
              </a:rPr>
              <a:t>Extensions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45517" y="6161256"/>
            <a:ext cx="6363415" cy="364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384">
              <a:defRPr/>
            </a:pPr>
            <a:r>
              <a:rPr lang="en-US" sz="1721" kern="0" dirty="0">
                <a:solidFill>
                  <a:srgbClr val="FFFFFF"/>
                </a:solidFill>
                <a:latin typeface="Segoe UI" panose="020B0502040204020203" pitchFamily="34" charset="0"/>
                <a:hlinkClick r:id="rId6"/>
              </a:rPr>
              <a:t>https://github.com/Azure/azure-quickstart-templates</a:t>
            </a:r>
            <a:r>
              <a:rPr lang="en-US" sz="1721" kern="0" dirty="0">
                <a:solidFill>
                  <a:srgbClr val="FFFFFF"/>
                </a:solidFill>
                <a:latin typeface="Segoe UI" panose="020B0502040204020203" pitchFamily="34" charset="0"/>
              </a:rPr>
              <a:t> - </a:t>
            </a:r>
            <a:r>
              <a:rPr lang="en-US" sz="1721" kern="0" dirty="0">
                <a:solidFill>
                  <a:sysClr val="windowText" lastClr="000000"/>
                </a:solidFill>
                <a:latin typeface="Segoe UI" panose="020B0502040204020203" pitchFamily="34" charset="0"/>
              </a:rPr>
              <a:t>*</a:t>
            </a:r>
            <a:r>
              <a:rPr lang="en-US" sz="1721" kern="0" dirty="0" err="1">
                <a:solidFill>
                  <a:sysClr val="windowText" lastClr="000000"/>
                </a:solidFill>
                <a:latin typeface="Segoe UI" panose="020B0502040204020203" pitchFamily="34" charset="0"/>
              </a:rPr>
              <a:t>vmss</a:t>
            </a:r>
            <a:r>
              <a:rPr lang="en-US" sz="1721" kern="0" dirty="0">
                <a:solidFill>
                  <a:sysClr val="windowText" lastClr="000000"/>
                </a:solidFill>
                <a:latin typeface="Segoe UI" panose="020B0502040204020203" pitchFamily="34" charset="0"/>
              </a:rPr>
              <a:t>*</a:t>
            </a:r>
            <a:endParaRPr lang="en-US" sz="1721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3" name="Rectangle: Rounded Corners 2"/>
          <p:cNvSpPr/>
          <p:nvPr/>
        </p:nvSpPr>
        <p:spPr bwMode="auto">
          <a:xfrm>
            <a:off x="1051389" y="2171213"/>
            <a:ext cx="6912149" cy="3359643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649" y="4423183"/>
            <a:ext cx="485731" cy="485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9237" y="2373565"/>
            <a:ext cx="6429361" cy="378769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1291482" y="1744584"/>
            <a:ext cx="919840" cy="52735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12"/>
              </a:spcAft>
            </a:pPr>
            <a:r>
              <a:rPr lang="en-US" sz="1632" kern="0" dirty="0" err="1">
                <a:solidFill>
                  <a:schemeClr val="accent2"/>
                </a:solidFill>
              </a:rPr>
              <a:t>VNet</a:t>
            </a:r>
            <a:endParaRPr lang="en-US" sz="1632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16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8" grpId="0" animBg="1"/>
      <p:bldP spid="4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125663"/>
            <a:ext cx="11887200" cy="2179058"/>
          </a:xfrm>
        </p:spPr>
        <p:txBody>
          <a:bodyPr/>
          <a:lstStyle/>
          <a:p>
            <a:pPr lvl="0"/>
            <a:r>
              <a:rPr lang="en-US" sz="7200" cap="all" dirty="0">
                <a:latin typeface="Gill Sans Light"/>
              </a:rPr>
              <a:t>Building a Scale Set using template</a:t>
            </a:r>
          </a:p>
        </p:txBody>
      </p:sp>
    </p:spTree>
    <p:extLst>
      <p:ext uri="{BB962C8B-B14F-4D97-AF65-F5344CB8AC3E}">
        <p14:creationId xmlns:p14="http://schemas.microsoft.com/office/powerpoint/2010/main" val="32186991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5481" y="1212850"/>
            <a:ext cx="5787323" cy="5419154"/>
          </a:xfrm>
        </p:spPr>
        <p:txBody>
          <a:bodyPr/>
          <a:lstStyle/>
          <a:p>
            <a:r>
              <a:rPr lang="en-US" dirty="0"/>
              <a:t>Directly in the portal</a:t>
            </a:r>
          </a:p>
          <a:p>
            <a:r>
              <a:rPr lang="en-US" dirty="0"/>
              <a:t>From the command line</a:t>
            </a:r>
          </a:p>
          <a:p>
            <a:endParaRPr lang="en-US" dirty="0"/>
          </a:p>
          <a:p>
            <a:r>
              <a:rPr lang="en-US" dirty="0"/>
              <a:t>Use a template</a:t>
            </a:r>
          </a:p>
          <a:p>
            <a:pPr lvl="1"/>
            <a:r>
              <a:rPr lang="en-US" dirty="0"/>
              <a:t>Launch from github, command, SDK etc.</a:t>
            </a:r>
          </a:p>
          <a:p>
            <a:r>
              <a:rPr lang="en-US" dirty="0"/>
              <a:t>SDK/REST</a:t>
            </a:r>
          </a:p>
          <a:p>
            <a:r>
              <a:rPr lang="en-US" dirty="0"/>
              <a:t>Consider in context of application...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 scale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8" y="1167070"/>
            <a:ext cx="5954316" cy="4283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70" y="2636411"/>
            <a:ext cx="3853126" cy="4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154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002_Ignite_Breakout_Templat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2.xml><?xml version="1.0" encoding="utf-8"?>
<a:theme xmlns:a="http://schemas.openxmlformats.org/drawingml/2006/main" name="6-30537_Envision 2016 Concurrent Template_Dark">
  <a:themeElements>
    <a:clrScheme name="Ignite Dark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D2D2D2"/>
      </a:accent3>
      <a:accent4>
        <a:srgbClr val="FFB900"/>
      </a:accent4>
      <a:accent5>
        <a:srgbClr val="FF8C00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010D9A64-1D32-41D6-8220-BE29D3027D94}"/>
    </a:ext>
  </a:extLst>
</a:theme>
</file>

<file path=ppt/theme/theme3.xml><?xml version="1.0" encoding="utf-8"?>
<a:theme xmlns:a="http://schemas.openxmlformats.org/drawingml/2006/main" name="1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792B4888-C2F9-45FC-AD5D-E824DE8783D2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696F770B-E90D-47BF-847F-20047A5A1635}" vid="{749274AE-43E9-456C-94AA-09BA796CB6B5}"/>
    </a:ext>
  </a:extLst>
</a:theme>
</file>

<file path=ppt/theme/theme5.xml><?xml version="1.0" encoding="utf-8"?>
<a:theme xmlns:a="http://schemas.openxmlformats.org/drawingml/2006/main" name="3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" id="{08B3FEDF-27CE-477E-A1F2-9805036CC047}" vid="{CD0BEC05-913A-4A4A-B174-12DECD18D25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2" ma:contentTypeDescription="" ma:contentTypeScope="" ma:versionID="8add498658ef06bbcf3bc1f2c97d938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a14070d067e341e7ddc7e27ecc4a2d88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Georgia World Congress Center</TermName>
          <TermId xmlns="http://schemas.microsoft.com/office/infopath/2007/PartnerControls">ea0ece34-59a6-4d43-8d9e-d0f9e2a2f1ce</TermId>
        </TermInfo>
      </Terms>
    </d12e2661e9634d9aa98bbb375f31aced>
    <Event_x0020_Start_x0020_Date xmlns="01c77077-aee4-4b5f-bd4e-9cd40a6fff29">2016-09-25T07:00:00+00:00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Atlanta</TermName>
          <TermId xmlns="http://schemas.microsoft.com/office/infopath/2007/PartnerControls">01fb9831-5840-48a0-a576-3e48f42baa53</TermId>
        </TermInfo>
      </Terms>
    </iaa5f83406f94009a0f6a3e890699ff7>
    <External_x0020_Speaker xmlns="01c77077-aee4-4b5f-bd4e-9cd40a6fff29">Guy  Bowerman, Neil Gat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2016-09-27T04:00:00+00:00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BRK3283</Session_x0020_Code>
    <Event_x0020_End_x0020_Date xmlns="01c77077-aee4-4b5f-bd4e-9cd40a6fff29">2016-09-30T07:00:00+00:00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 2016</TermName>
          <TermId xmlns="http://schemas.microsoft.com/office/infopath/2007/PartnerControls">e2f6a88c-86f9-4b25-a2af-b5c3afa8c82a</TermId>
        </TermInfo>
      </Terms>
    </TaxKeywordTaxHTField>
    <TaxCatchAll xmlns="230e9df3-be65-4c73-a93b-d1236ebd677e">
      <Value>174</Value>
      <Value>177</Value>
      <Value>176</Value>
      <Value>175</Value>
    </TaxCatchAll>
    <NumberofDownloads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6D8F288A-5131-4E80-AB86-F10FC0373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230e9df3-be65-4c73-a93b-d1236ebd677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8ff673fc-3231-4e3a-893b-6d7f7cd32766"/>
    <ds:schemaRef ds:uri="http://schemas.microsoft.com/office/2006/metadata/properties"/>
    <ds:schemaRef ds:uri="01c77077-aee4-4b5f-bd4e-9cd40a6fff29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Microsoft_2016_16x9_Template_v02</Template>
  <TotalTime>37</TotalTime>
  <Words>1481</Words>
  <Application>Microsoft Office PowerPoint</Application>
  <PresentationFormat>Custom</PresentationFormat>
  <Paragraphs>352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Arial</vt:lpstr>
      <vt:lpstr>Calibri</vt:lpstr>
      <vt:lpstr>Consolas</vt:lpstr>
      <vt:lpstr>Gill Sans Light</vt:lpstr>
      <vt:lpstr>Segoe UI</vt:lpstr>
      <vt:lpstr>Segoe UI Light</vt:lpstr>
      <vt:lpstr>Times New Roman</vt:lpstr>
      <vt:lpstr>Wingdings</vt:lpstr>
      <vt:lpstr>5-50002_Ignite_Breakout_Template</vt:lpstr>
      <vt:lpstr>6-30537_Envision 2016 Concurrent Template_Dark</vt:lpstr>
      <vt:lpstr>1_5-50002_Ignite_Breakout_Template</vt:lpstr>
      <vt:lpstr>2_5-50002_Ignite_Breakout_Template</vt:lpstr>
      <vt:lpstr>3_5-50002_Ignite_Breakout_Template</vt:lpstr>
      <vt:lpstr>Control it like IaaS, scale it like PaaS</vt:lpstr>
      <vt:lpstr>PowerPoint Presentation</vt:lpstr>
      <vt:lpstr>What are Virtual machine Scale Sets</vt:lpstr>
      <vt:lpstr>Compute requirements of a modern cloud app</vt:lpstr>
      <vt:lpstr>Open Choice at Every Layer</vt:lpstr>
      <vt:lpstr>VM Scale Sets provide</vt:lpstr>
      <vt:lpstr>VM Scale Sets in Azure Resource Manager</vt:lpstr>
      <vt:lpstr>Building a Scale Set using template</vt:lpstr>
      <vt:lpstr>Deploying a scale set</vt:lpstr>
      <vt:lpstr>App deployment: Marketplace</vt:lpstr>
      <vt:lpstr>App deployment: VM Extensions</vt:lpstr>
      <vt:lpstr>App deployment: customData/unattend</vt:lpstr>
      <vt:lpstr>App deployment: Configuration Management</vt:lpstr>
      <vt:lpstr>App deployment: Containerized</vt:lpstr>
      <vt:lpstr>Load Balancer</vt:lpstr>
      <vt:lpstr>PowerPoint Presentation</vt:lpstr>
      <vt:lpstr>Application Gateway</vt:lpstr>
      <vt:lpstr>App deployment: custom image</vt:lpstr>
      <vt:lpstr>App deployment: custom image</vt:lpstr>
      <vt:lpstr>VMSS app deployment example</vt:lpstr>
      <vt:lpstr>Scale</vt:lpstr>
      <vt:lpstr>Scaling VM Scale Sets</vt:lpstr>
      <vt:lpstr>Scaling with PowerShell/CLI</vt:lpstr>
      <vt:lpstr>Autoscale</vt:lpstr>
      <vt:lpstr>Autoscale: Why do I care?</vt:lpstr>
      <vt:lpstr>Autoscale: How do I get it?</vt:lpstr>
      <vt:lpstr>Autoscale</vt:lpstr>
      <vt:lpstr>Autoscale: What about complex scenarios?</vt:lpstr>
      <vt:lpstr>Autoscale: Can I debug it?</vt:lpstr>
      <vt:lpstr>Autoscale: Can Azure notify me?</vt:lpstr>
      <vt:lpstr>Monitoring &amp; Upgrades</vt:lpstr>
      <vt:lpstr>Monitoring - portal</vt:lpstr>
      <vt:lpstr>How do you update a scale set?</vt:lpstr>
      <vt:lpstr>Next steps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Autoscale your applications with VM Scale Sets</dc:title>
  <dc:subject>&lt;Speech title here&gt;</dc:subject>
  <dc:creator>MS Events 0074</dc:creator>
  <cp:keywords>Microsoft 2016</cp:keywords>
  <dc:description>Template: Mitchell Derrey, Silverfox Productions_x000d_
Formatting: _x000d_
Audience Type:</dc:description>
  <cp:lastModifiedBy>Ritesh Modi</cp:lastModifiedBy>
  <cp:revision>6</cp:revision>
  <dcterms:created xsi:type="dcterms:W3CDTF">2016-09-27T18:52:31Z</dcterms:created>
  <dcterms:modified xsi:type="dcterms:W3CDTF">2017-02-07T15:44:01Z</dcterms:modified>
  <cp:category>Microsoft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177;#Georgia World Congress Center|ea0ece34-59a6-4d43-8d9e-d0f9e2a2f1ce</vt:lpwstr>
  </property>
  <property fmtid="{D5CDD505-2E9C-101B-9397-08002B2CF9AE}" pid="7" name="Track">
    <vt:lpwstr/>
  </property>
  <property fmtid="{D5CDD505-2E9C-101B-9397-08002B2CF9AE}" pid="8" name="Event Location">
    <vt:lpwstr>176;#Atlanta|01fb9831-5840-48a0-a576-3e48f42baa53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174;#Microsoft Ignite 2016|e2f6a88c-86f9-4b25-a2af-b5c3afa8c82a</vt:lpwstr>
  </property>
  <property fmtid="{D5CDD505-2E9C-101B-9397-08002B2CF9AE}" pid="12" name="Audience1">
    <vt:lpwstr/>
  </property>
  <property fmtid="{D5CDD505-2E9C-101B-9397-08002B2CF9AE}" pid="13" name="Event Name">
    <vt:lpwstr>175;#Microsoft Ignite|9323c522-fe4b-4922-816b-10a1920d7afb</vt:lpwstr>
  </property>
  <property fmtid="{D5CDD505-2E9C-101B-9397-08002B2CF9AE}" pid="14" name="MSIP_Label_f42aa342-8706-4288-bd11-ebb85995028c_Enabled">
    <vt:lpwstr>True</vt:lpwstr>
  </property>
  <property fmtid="{D5CDD505-2E9C-101B-9397-08002B2CF9AE}" pid="15" name="MSIP_Label_f42aa342-8706-4288-bd11-ebb85995028c_Ref">
    <vt:lpwstr>https://api.informationprotection.azure.com/api/72f988bf-86f1-41af-91ab-2d7cd011db47</vt:lpwstr>
  </property>
  <property fmtid="{D5CDD505-2E9C-101B-9397-08002B2CF9AE}" pid="16" name="MSIP_Label_f42aa342-8706-4288-bd11-ebb85995028c_AssignedBy">
    <vt:lpwstr>rimodi@microsoft.com</vt:lpwstr>
  </property>
  <property fmtid="{D5CDD505-2E9C-101B-9397-08002B2CF9AE}" pid="17" name="MSIP_Label_f42aa342-8706-4288-bd11-ebb85995028c_DateCreated">
    <vt:lpwstr>2017-02-07T21:14:01.0392579+05:30</vt:lpwstr>
  </property>
  <property fmtid="{D5CDD505-2E9C-101B-9397-08002B2CF9AE}" pid="18" name="MSIP_Label_f42aa342-8706-4288-bd11-ebb85995028c_Name">
    <vt:lpwstr>General</vt:lpwstr>
  </property>
  <property fmtid="{D5CDD505-2E9C-101B-9397-08002B2CF9AE}" pid="19" name="MSIP_Label_f42aa342-8706-4288-bd11-ebb85995028c_Extended_MSFT_Method">
    <vt:lpwstr>Automatic</vt:lpwstr>
  </property>
  <property fmtid="{D5CDD505-2E9C-101B-9397-08002B2CF9AE}" pid="20" name="Sensitivity">
    <vt:lpwstr>General</vt:lpwstr>
  </property>
</Properties>
</file>